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5.svg" ContentType="image/svg+xml"/>
  <Override PartName="/ppt/media/image31.svg" ContentType="image/svg+xml"/>
  <Override PartName="/ppt/media/image33.svg" ContentType="image/svg+xml"/>
  <Override PartName="/ppt/media/image3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3" r:id="rId3"/>
    <p:sldId id="294" r:id="rId5"/>
    <p:sldId id="295" r:id="rId6"/>
    <p:sldId id="296" r:id="rId7"/>
    <p:sldId id="297" r:id="rId8"/>
    <p:sldId id="298" r:id="rId9"/>
    <p:sldId id="300" r:id="rId10"/>
    <p:sldId id="304" r:id="rId11"/>
    <p:sldId id="307" r:id="rId12"/>
    <p:sldId id="308" r:id="rId13"/>
    <p:sldId id="334" r:id="rId14"/>
    <p:sldId id="318" r:id="rId15"/>
    <p:sldId id="319" r:id="rId16"/>
    <p:sldId id="320" r:id="rId17"/>
    <p:sldId id="321" r:id="rId18"/>
    <p:sldId id="322" r:id="rId19"/>
    <p:sldId id="325" r:id="rId20"/>
    <p:sldId id="333" r:id="rId21"/>
    <p:sldId id="328" r:id="rId22"/>
    <p:sldId id="330" r:id="rId23"/>
    <p:sldId id="331" r:id="rId24"/>
    <p:sldId id="33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90"/>
    <a:srgbClr val="00AFC6"/>
    <a:srgbClr val="0071C2"/>
    <a:srgbClr val="DFF1FF"/>
    <a:srgbClr val="5D758F"/>
    <a:srgbClr val="3CAFD8"/>
    <a:srgbClr val="E6C1B6"/>
    <a:srgbClr val="816788"/>
    <a:srgbClr val="A8DCEE"/>
    <a:srgbClr val="78C8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79607" autoAdjust="0"/>
  </p:normalViewPr>
  <p:slideViewPr>
    <p:cSldViewPr snapToGrid="0">
      <p:cViewPr varScale="1">
        <p:scale>
          <a:sx n="85" d="100"/>
          <a:sy n="85" d="100"/>
        </p:scale>
        <p:origin x="1336"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72343-B853-43A8-A12F-5DD9EF98C81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E5CFD-EF1B-4487-A45F-CB782D112A2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我们的项目名称是</a:t>
            </a:r>
            <a:r>
              <a:rPr lang="zh-CN" altLang="en-US" sz="1200" dirty="0">
                <a:solidFill>
                  <a:schemeClr val="bg1"/>
                </a:solidFill>
                <a:effectLst>
                  <a:outerShdw blurRad="241300" dist="114300" dir="2700000" algn="tl">
                    <a:srgbClr val="000000">
                      <a:alpha val="55000"/>
                    </a:srgbClr>
                  </a:outerShdw>
                </a:effectLst>
                <a:latin typeface="思源黑体 Heavy" panose="020B0A00000000000000" charset="-122"/>
                <a:ea typeface="思源黑体 Heavy" panose="020B0A00000000000000" charset="-122"/>
                <a:cs typeface="思源黑体 Heavy" panose="020B0A00000000000000" charset="-122"/>
                <a:sym typeface="+mn-lt"/>
              </a:rPr>
              <a:t>基于大语言模型的嵌入式教育系统</a:t>
            </a:r>
            <a:r>
              <a:rPr lang="zh-CN" altLang="en-US" sz="1200" b="1" dirty="0">
                <a:solidFill>
                  <a:schemeClr val="bg1"/>
                </a:solidFill>
              </a:rPr>
              <a:t>市场推广计划，我是项目负责人钱灏宇</a:t>
            </a:r>
            <a:endParaRPr lang="zh-CN" altLang="en-US" sz="1200" b="1" dirty="0">
              <a:solidFill>
                <a:schemeClr val="bg1"/>
              </a:solidFill>
            </a:endParaRPr>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硬件学习平台中，我们预计使用</a:t>
            </a:r>
            <a:r>
              <a:rPr lang="en-US" altLang="zh-CN" dirty="0"/>
              <a:t>STM32</a:t>
            </a:r>
            <a:r>
              <a:rPr lang="zh-CN" altLang="en-US" dirty="0"/>
              <a:t>和</a:t>
            </a:r>
            <a:r>
              <a:rPr lang="en-US" altLang="zh-CN" dirty="0"/>
              <a:t>ESP32</a:t>
            </a:r>
            <a:r>
              <a:rPr lang="zh-CN" altLang="en-US" dirty="0"/>
              <a:t>这两款芯片作为单片机核心</a:t>
            </a:r>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硬件学习平台中，我们预计使用</a:t>
            </a:r>
            <a:r>
              <a:rPr lang="en-US" altLang="zh-CN" dirty="0"/>
              <a:t>STM32</a:t>
            </a:r>
            <a:r>
              <a:rPr lang="zh-CN" altLang="en-US" dirty="0"/>
              <a:t>和</a:t>
            </a:r>
            <a:r>
              <a:rPr lang="en-US" altLang="zh-CN" dirty="0"/>
              <a:t>ESP32</a:t>
            </a:r>
            <a:r>
              <a:rPr lang="zh-CN" altLang="en-US" dirty="0"/>
              <a:t>这两款芯片作为单片机核心</a:t>
            </a:r>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同时我们还计划撰写相关学习教材，并涵盖各个阶段的学习路径</a:t>
            </a:r>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当前期研发工作基本完成后，我们计划首先在上海开展商业运营</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当前期研发工作基本完成后，我们计划首先在上海开展商业运营</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当前期研发工作基本完成后，我们计划首先在上海开展商业运营</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当上海试点运营成功后，再推广到长三角沪苏浙皖三省一市中经济较强的城市</a:t>
            </a:r>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我们团队目前拥有两位顾问老师，都是在教学一线拥有丰富教学经验的老师，参与过众多教改项目与学科竞赛指导</a:t>
            </a:r>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我们团队也拥有</a:t>
            </a:r>
            <a:r>
              <a:rPr lang="en-US" altLang="zh-CN" dirty="0"/>
              <a:t>7</a:t>
            </a:r>
            <a:r>
              <a:rPr lang="zh-CN" altLang="en-US" dirty="0"/>
              <a:t>位校内的优秀成员，均位于各个专业前列，获得过多个奖学金与国家级竞赛奖项，也主持过多个大学生创新训练项目</a:t>
            </a:r>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目前我们团队也拥有</a:t>
            </a:r>
            <a:r>
              <a:rPr lang="zh-CN" altLang="en-US" b="1" dirty="0">
                <a:solidFill>
                  <a:schemeClr val="bg1"/>
                </a:solidFill>
                <a:cs typeface="+mn-ea"/>
                <a:sym typeface="+mn-lt"/>
              </a:rPr>
              <a:t>嵌入式设计与开发基础竞赛课程教学大纲与课程讲义、蓝桥杯大赛嵌入式设计与开发赛道备赛指导讲义、</a:t>
            </a:r>
            <a:r>
              <a:rPr lang="en-US" altLang="zh-CN" b="1" dirty="0">
                <a:solidFill>
                  <a:schemeClr val="bg1"/>
                </a:solidFill>
                <a:cs typeface="+mn-ea"/>
                <a:sym typeface="+mn-lt"/>
              </a:rPr>
              <a:t>DH32-F1</a:t>
            </a:r>
            <a:r>
              <a:rPr lang="zh-CN" altLang="en-US" b="1" dirty="0">
                <a:solidFill>
                  <a:schemeClr val="bg1"/>
                </a:solidFill>
                <a:cs typeface="+mn-ea"/>
                <a:sym typeface="+mn-lt"/>
              </a:rPr>
              <a:t>也就是“天工”学习平台的雏形、东华大学物联网设计与开发基础竞赛课程教学大纲与课程讲义等成果，这些成果都为我们后续工作的开展奠定了坚实的基础</a:t>
            </a:r>
            <a:endParaRPr lang="zh-CN" altLang="en-US" b="1" dirty="0">
              <a:solidFill>
                <a:schemeClr val="bg1"/>
              </a:solidFill>
              <a:cs typeface="+mn-ea"/>
              <a:sym typeface="+mn-lt"/>
            </a:endParaRPr>
          </a:p>
          <a:p>
            <a:pPr algn="ctr"/>
            <a:endParaRPr lang="zh-CN" altLang="en-US" b="1" dirty="0">
              <a:solidFill>
                <a:schemeClr val="bg1"/>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b="1" dirty="0">
              <a:solidFill>
                <a:schemeClr val="bg1"/>
              </a:solidFill>
              <a:cs typeface="+mn-ea"/>
              <a:sym typeface="+mn-lt"/>
            </a:endParaRPr>
          </a:p>
          <a:p>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在前两天两会的</a:t>
            </a:r>
            <a:r>
              <a:rPr lang="zh-CN" altLang="en-US" b="0" i="0" dirty="0">
                <a:solidFill>
                  <a:srgbClr val="484848"/>
                </a:solidFill>
                <a:effectLst/>
                <a:latin typeface="微软雅黑" panose="020B0503020204020204" pitchFamily="34" charset="-122"/>
                <a:ea typeface="微软雅黑" panose="020B0503020204020204" pitchFamily="34" charset="-122"/>
              </a:rPr>
              <a:t>“部长通道”上，教育部部长</a:t>
            </a:r>
            <a:r>
              <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rPr>
              <a:t>怀进鹏表示，历史上每一次重大科技革命和产业变革，都对社会提出了特别重要的需求，尤其是对教育，所以</a:t>
            </a:r>
            <a:r>
              <a:rPr lang="en-US" altLang="zh-CN" sz="1200" b="0" i="0" kern="1200" dirty="0" err="1">
                <a:solidFill>
                  <a:srgbClr val="484848"/>
                </a:solidFill>
                <a:effectLst/>
                <a:latin typeface="微软雅黑" panose="020B0503020204020204" pitchFamily="34" charset="-122"/>
                <a:ea typeface="微软雅黑" panose="020B0503020204020204" pitchFamily="34" charset="-122"/>
                <a:cs typeface="+mn-cs"/>
              </a:rPr>
              <a:t>DeepSeek</a:t>
            </a:r>
            <a:r>
              <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rPr>
              <a:t>和机器人是教育改革和发展的重大机遇。</a:t>
            </a:r>
            <a:endPar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200" b="1" i="0" dirty="0">
                <a:solidFill>
                  <a:srgbClr val="FFFFFF"/>
                </a:solidFill>
                <a:effectLst/>
                <a:latin typeface="Roboto" panose="02000000000000000000" pitchFamily="2" charset="0"/>
              </a:rPr>
              <a:t>最后我们团队希望能够以</a:t>
            </a:r>
            <a:r>
              <a:rPr lang="en-US" altLang="zh-CN" sz="1200" b="1" i="0" dirty="0">
                <a:solidFill>
                  <a:srgbClr val="FFFFFF"/>
                </a:solidFill>
                <a:effectLst/>
                <a:latin typeface="Roboto" panose="02000000000000000000" pitchFamily="2" charset="0"/>
              </a:rPr>
              <a:t>LLM</a:t>
            </a:r>
            <a:r>
              <a:rPr lang="zh-CN" altLang="en-US" sz="1200" b="1" i="0" dirty="0">
                <a:solidFill>
                  <a:srgbClr val="FFFFFF"/>
                </a:solidFill>
                <a:effectLst/>
                <a:latin typeface="Roboto" panose="02000000000000000000" pitchFamily="2" charset="0"/>
              </a:rPr>
              <a:t>技术驱动嵌入式教育创新</a:t>
            </a:r>
            <a:endParaRPr lang="en-US" altLang="zh-CN" sz="1200" b="1" i="0" dirty="0">
              <a:solidFill>
                <a:srgbClr val="FFFFFF"/>
              </a:solidFill>
              <a:effectLst/>
              <a:latin typeface="Roboto" panose="02000000000000000000" pitchFamily="2" charset="0"/>
            </a:endParaRPr>
          </a:p>
          <a:p>
            <a:pPr algn="just"/>
            <a:r>
              <a:rPr lang="zh-CN" altLang="en-US" sz="1200" b="1" i="0" dirty="0">
                <a:solidFill>
                  <a:srgbClr val="FFFFFF"/>
                </a:solidFill>
                <a:effectLst/>
                <a:latin typeface="Roboto" panose="02000000000000000000" pitchFamily="2" charset="0"/>
              </a:rPr>
              <a:t>破解“软硬失衡”痛点</a:t>
            </a:r>
            <a:endParaRPr lang="en-US" altLang="zh-CN" sz="1200" b="1" i="0" dirty="0">
              <a:solidFill>
                <a:srgbClr val="FFFFFF"/>
              </a:solidFill>
              <a:effectLst/>
              <a:latin typeface="Roboto" panose="02000000000000000000" pitchFamily="2" charset="0"/>
            </a:endParaRPr>
          </a:p>
          <a:p>
            <a:pPr algn="just"/>
            <a:r>
              <a:rPr lang="zh-CN" altLang="en-US" sz="1200" b="1" i="0" dirty="0">
                <a:solidFill>
                  <a:srgbClr val="FFFFFF"/>
                </a:solidFill>
                <a:effectLst/>
                <a:latin typeface="Roboto" panose="02000000000000000000" pitchFamily="2" charset="0"/>
              </a:rPr>
              <a:t>培养硬核科技人才</a:t>
            </a:r>
            <a:endParaRPr lang="en-US" altLang="zh-CN" sz="1200" b="1" i="0" dirty="0">
              <a:solidFill>
                <a:srgbClr val="FFFFFF"/>
              </a:solidFill>
              <a:effectLst/>
              <a:latin typeface="Roboto" panose="02000000000000000000" pitchFamily="2" charset="0"/>
            </a:endParaRPr>
          </a:p>
          <a:p>
            <a:pPr algn="just"/>
            <a:r>
              <a:rPr lang="zh-CN" altLang="en-US" sz="1200" b="1" i="0" dirty="0">
                <a:solidFill>
                  <a:srgbClr val="FFFFFF"/>
                </a:solidFill>
                <a:effectLst/>
                <a:latin typeface="Roboto" panose="02000000000000000000" pitchFamily="2" charset="0"/>
              </a:rPr>
              <a:t>推动智能制造产业升级</a:t>
            </a:r>
            <a:endParaRPr lang="zh-CN" altLang="en-US" sz="1200" b="1" dirty="0"/>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200" b="1" dirty="0">
                <a:solidFill>
                  <a:srgbClr val="FFFFFF"/>
                </a:solidFill>
                <a:latin typeface="Roboto" panose="02000000000000000000" pitchFamily="2" charset="0"/>
              </a:rPr>
              <a:t>愿成为全球智能教育标杆</a:t>
            </a:r>
            <a:endParaRPr lang="en-US" altLang="zh-CN" sz="1200" b="1" dirty="0">
              <a:solidFill>
                <a:srgbClr val="FFFFFF"/>
              </a:solidFill>
              <a:latin typeface="Roboto" panose="02000000000000000000" pitchFamily="2" charset="0"/>
            </a:endParaRPr>
          </a:p>
          <a:p>
            <a:pPr algn="just"/>
            <a:r>
              <a:rPr lang="zh-CN" altLang="en-US" sz="1200" b="1" dirty="0">
                <a:solidFill>
                  <a:srgbClr val="FFFFFF"/>
                </a:solidFill>
                <a:latin typeface="Roboto" panose="02000000000000000000" pitchFamily="2" charset="0"/>
              </a:rPr>
              <a:t>构建覆盖全链条的“</a:t>
            </a:r>
            <a:r>
              <a:rPr lang="en-US" altLang="zh-CN" sz="1200" b="1" dirty="0">
                <a:solidFill>
                  <a:srgbClr val="FFFFFF"/>
                </a:solidFill>
                <a:latin typeface="Roboto" panose="02000000000000000000" pitchFamily="2" charset="0"/>
              </a:rPr>
              <a:t>AI+</a:t>
            </a:r>
            <a:r>
              <a:rPr lang="zh-CN" altLang="en-US" sz="1200" b="1" dirty="0">
                <a:solidFill>
                  <a:srgbClr val="FFFFFF"/>
                </a:solidFill>
                <a:latin typeface="Roboto" panose="02000000000000000000" pitchFamily="2" charset="0"/>
              </a:rPr>
              <a:t>嵌入式”教育生态</a:t>
            </a:r>
            <a:endParaRPr lang="en-US" altLang="zh-CN" sz="1200" b="1" dirty="0">
              <a:solidFill>
                <a:srgbClr val="FFFFFF"/>
              </a:solidFill>
              <a:latin typeface="Roboto" panose="02000000000000000000" pitchFamily="2" charset="0"/>
            </a:endParaRPr>
          </a:p>
          <a:p>
            <a:pPr algn="just"/>
            <a:r>
              <a:rPr lang="zh-CN" altLang="en-US" sz="1200" b="1" dirty="0">
                <a:solidFill>
                  <a:srgbClr val="FFFFFF"/>
                </a:solidFill>
                <a:latin typeface="Roboto" panose="02000000000000000000" pitchFamily="2" charset="0"/>
              </a:rPr>
              <a:t>助力中国智能制造人才自主供给与全球竞争力提升</a:t>
            </a:r>
            <a:endParaRPr lang="zh-CN" altLang="en-US" sz="1200" b="1" dirty="0">
              <a:solidFill>
                <a:srgbClr val="FFFFFF"/>
              </a:solidFill>
              <a:latin typeface="Roboto" panose="02000000000000000000" pitchFamily="2" charset="0"/>
            </a:endParaRP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rPr>
              <a:t>而在机器人教育中</a:t>
            </a:r>
            <a:endParaRPr lang="en-US" altLang="zh-CN" sz="1200" b="0" i="0" kern="1200" dirty="0">
              <a:solidFill>
                <a:srgbClr val="484848"/>
              </a:solidFill>
              <a:effectLst/>
              <a:latin typeface="微软雅黑" panose="020B0503020204020204" pitchFamily="34" charset="-122"/>
              <a:ea typeface="微软雅黑" panose="020B0503020204020204" pitchFamily="34" charset="-122"/>
              <a:cs typeface="+mn-cs"/>
            </a:endParaRPr>
          </a:p>
          <a:p>
            <a:r>
              <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rPr>
              <a:t>主要就包含了硬件和软件设计这两个部分</a:t>
            </a:r>
            <a:endPar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rPr>
              <a:t>主要就包含了硬件和软件设计这两个部分</a:t>
            </a:r>
            <a:endPar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endParaRPr>
          </a:p>
          <a:p>
            <a:r>
              <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rPr>
              <a:t>和软件设计两个部分</a:t>
            </a:r>
            <a:endPar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rPr>
              <a:t>而在我们当前的教育体系中</a:t>
            </a:r>
            <a:endParaRPr lang="en-US" altLang="zh-CN" sz="1200" b="0" i="0" kern="1200" dirty="0">
              <a:solidFill>
                <a:srgbClr val="484848"/>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232D36"/>
                </a:solidFill>
                <a:effectLst/>
                <a:latin typeface="PingFang SC"/>
              </a:rPr>
              <a:t>可能是由于学习门槛以及软件工业的迅速发展等，存在着“重编程、轻硬件”倾向，缺乏硬件设计与系统整合的实践环节。</a:t>
            </a:r>
            <a:endPar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endParaRPr>
          </a:p>
          <a:p>
            <a:endPar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rPr>
              <a:t>而在我们当前的教育体系中</a:t>
            </a:r>
            <a:endParaRPr lang="en-US" altLang="zh-CN" b="0" i="0" dirty="0">
              <a:solidFill>
                <a:srgbClr val="232D36"/>
              </a:solidFill>
              <a:effectLst/>
              <a:latin typeface="PingFang SC"/>
            </a:endParaRPr>
          </a:p>
          <a:p>
            <a:r>
              <a:rPr lang="zh-CN" altLang="en-US" b="0" i="0" dirty="0">
                <a:solidFill>
                  <a:srgbClr val="232D36"/>
                </a:solidFill>
                <a:effectLst/>
                <a:latin typeface="PingFang SC"/>
              </a:rPr>
              <a:t>可能是由于学习门槛以及软件工业的迅速发展等，存在着“重编程、轻硬件”倾向，缺乏硬件设计与系统整合的实践环节。</a:t>
            </a:r>
            <a:endPar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32D36"/>
                </a:solidFill>
                <a:effectLst/>
                <a:latin typeface="PingFang SC"/>
              </a:rPr>
              <a:t>硬件设计中，最重要的就是嵌入式开发。</a:t>
            </a:r>
            <a:endParaRPr lang="zh-CN" altLang="en-US" sz="1200" b="0" i="0" kern="1200" dirty="0">
              <a:solidFill>
                <a:srgbClr val="484848"/>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我们的项目主要包含了</a:t>
            </a:r>
            <a:r>
              <a:rPr lang="en-US" altLang="zh-CN" dirty="0"/>
              <a:t>3</a:t>
            </a:r>
            <a:r>
              <a:rPr lang="zh-CN" altLang="en-US" dirty="0"/>
              <a:t>个部分，分别是硬件学习平台的研发、专业大语言模型研发和课程体系与教材开发。</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硬件学习平台中，我们预计使用</a:t>
            </a:r>
            <a:r>
              <a:rPr lang="en-US" altLang="zh-CN" dirty="0"/>
              <a:t>STM32</a:t>
            </a:r>
            <a:r>
              <a:rPr lang="zh-CN" altLang="en-US" dirty="0"/>
              <a:t>和</a:t>
            </a:r>
            <a:r>
              <a:rPr lang="en-US" altLang="zh-CN" dirty="0"/>
              <a:t>ESP32</a:t>
            </a:r>
            <a:r>
              <a:rPr lang="zh-CN" altLang="en-US" dirty="0"/>
              <a:t>这两款芯片作为单片机核心，前者的学习能够使初学者很好的了解嵌入式开发中单片机的实现原理，后者的学习不但能接触实时操作系统的知识，还能接触到物联网的开发</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F8E5CFD-EF1B-4487-A45F-CB782D112A2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ECB5B2D-D2DE-41E2-813F-C0C1956E65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26F137-4851-4D33-939A-426240CABBA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2" cstate="screen"/>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CB5B2D-D2DE-41E2-813F-C0C1956E657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6F137-4851-4D33-939A-426240CABBA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0.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10.pn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9" Type="http://schemas.openxmlformats.org/officeDocument/2006/relationships/image" Target="../media/image20.png"/><Relationship Id="rId8" Type="http://schemas.microsoft.com/office/2007/relationships/hdphoto" Target="../media/image19.wdp"/><Relationship Id="rId7" Type="http://schemas.openxmlformats.org/officeDocument/2006/relationships/image" Target="../media/image18.png"/><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3" Type="http://schemas.openxmlformats.org/officeDocument/2006/relationships/notesSlide" Target="../notesSlides/notesSlide13.xml"/><Relationship Id="rId12" Type="http://schemas.openxmlformats.org/officeDocument/2006/relationships/slideLayout" Target="../slideLayouts/slideLayout1.xml"/><Relationship Id="rId11" Type="http://schemas.openxmlformats.org/officeDocument/2006/relationships/image" Target="../media/image22.jpeg"/><Relationship Id="rId10" Type="http://schemas.microsoft.com/office/2007/relationships/hdphoto" Target="../media/image21.wdp"/><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9" Type="http://schemas.openxmlformats.org/officeDocument/2006/relationships/image" Target="../media/image20.png"/><Relationship Id="rId8" Type="http://schemas.microsoft.com/office/2007/relationships/hdphoto" Target="../media/image19.wdp"/><Relationship Id="rId7" Type="http://schemas.openxmlformats.org/officeDocument/2006/relationships/image" Target="../media/image18.png"/><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5" Type="http://schemas.openxmlformats.org/officeDocument/2006/relationships/notesSlide" Target="../notesSlides/notesSlide14.xml"/><Relationship Id="rId14" Type="http://schemas.openxmlformats.org/officeDocument/2006/relationships/slideLayout" Target="../slideLayouts/slideLayout1.xml"/><Relationship Id="rId13" Type="http://schemas.openxmlformats.org/officeDocument/2006/relationships/image" Target="../media/image25.svg"/><Relationship Id="rId12" Type="http://schemas.openxmlformats.org/officeDocument/2006/relationships/image" Target="../media/image24.png"/><Relationship Id="rId11" Type="http://schemas.openxmlformats.org/officeDocument/2006/relationships/image" Target="../media/image23.jpeg"/><Relationship Id="rId10" Type="http://schemas.microsoft.com/office/2007/relationships/hdphoto" Target="../media/image21.wdp"/><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9" Type="http://schemas.openxmlformats.org/officeDocument/2006/relationships/image" Target="../media/image20.png"/><Relationship Id="rId8" Type="http://schemas.microsoft.com/office/2007/relationships/hdphoto" Target="../media/image19.wdp"/><Relationship Id="rId7" Type="http://schemas.openxmlformats.org/officeDocument/2006/relationships/image" Target="../media/image18.png"/><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5" Type="http://schemas.openxmlformats.org/officeDocument/2006/relationships/notesSlide" Target="../notesSlides/notesSlide15.xml"/><Relationship Id="rId14" Type="http://schemas.openxmlformats.org/officeDocument/2006/relationships/slideLayout" Target="../slideLayouts/slideLayout1.xml"/><Relationship Id="rId13" Type="http://schemas.openxmlformats.org/officeDocument/2006/relationships/image" Target="../media/image25.svg"/><Relationship Id="rId12" Type="http://schemas.openxmlformats.org/officeDocument/2006/relationships/image" Target="../media/image24.png"/><Relationship Id="rId11" Type="http://schemas.openxmlformats.org/officeDocument/2006/relationships/image" Target="../media/image23.jpeg"/><Relationship Id="rId10" Type="http://schemas.microsoft.com/office/2007/relationships/hdphoto" Target="../media/image21.wdp"/><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9" Type="http://schemas.openxmlformats.org/officeDocument/2006/relationships/tags" Target="../tags/tag13.xml"/><Relationship Id="rId8" Type="http://schemas.microsoft.com/office/2007/relationships/hdphoto" Target="../media/image27.wdp"/><Relationship Id="rId7" Type="http://schemas.openxmlformats.org/officeDocument/2006/relationships/image" Target="../media/image26.png"/><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2" Type="http://schemas.openxmlformats.org/officeDocument/2006/relationships/notesSlide" Target="../notesSlides/notesSlide17.xml"/><Relationship Id="rId11" Type="http://schemas.openxmlformats.org/officeDocument/2006/relationships/slideLayout" Target="../slideLayouts/slideLayout1.xml"/><Relationship Id="rId10" Type="http://schemas.openxmlformats.org/officeDocument/2006/relationships/image" Target="../media/image28.png"/><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19.xml"/><Relationship Id="rId7" Type="http://schemas.openxmlformats.org/officeDocument/2006/relationships/image" Target="../media/image28.png"/><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9" Type="http://schemas.openxmlformats.org/officeDocument/2006/relationships/notesSlide" Target="../notesSlides/notesSlide18.xml"/><Relationship Id="rId28" Type="http://schemas.openxmlformats.org/officeDocument/2006/relationships/slideLayout" Target="../slideLayouts/slideLayout1.xml"/><Relationship Id="rId27" Type="http://schemas.openxmlformats.org/officeDocument/2006/relationships/tags" Target="../tags/tag30.xml"/><Relationship Id="rId26" Type="http://schemas.openxmlformats.org/officeDocument/2006/relationships/tags" Target="../tags/tag29.xml"/><Relationship Id="rId25" Type="http://schemas.openxmlformats.org/officeDocument/2006/relationships/tags" Target="../tags/tag28.xml"/><Relationship Id="rId24" Type="http://schemas.openxmlformats.org/officeDocument/2006/relationships/tags" Target="../tags/tag27.xml"/><Relationship Id="rId23" Type="http://schemas.openxmlformats.org/officeDocument/2006/relationships/tags" Target="../tags/tag26.xml"/><Relationship Id="rId22" Type="http://schemas.openxmlformats.org/officeDocument/2006/relationships/tags" Target="../tags/tag25.xml"/><Relationship Id="rId21" Type="http://schemas.openxmlformats.org/officeDocument/2006/relationships/tags" Target="../tags/tag24.xml"/><Relationship Id="rId20" Type="http://schemas.openxmlformats.org/officeDocument/2006/relationships/tags" Target="../tags/tag23.xml"/><Relationship Id="rId2" Type="http://schemas.openxmlformats.org/officeDocument/2006/relationships/image" Target="../media/image29.png"/><Relationship Id="rId19" Type="http://schemas.openxmlformats.org/officeDocument/2006/relationships/image" Target="../media/image9.svg"/><Relationship Id="rId18" Type="http://schemas.openxmlformats.org/officeDocument/2006/relationships/image" Target="../media/image8.png"/><Relationship Id="rId17" Type="http://schemas.openxmlformats.org/officeDocument/2006/relationships/tags" Target="../tags/tag22.xml"/><Relationship Id="rId16" Type="http://schemas.openxmlformats.org/officeDocument/2006/relationships/image" Target="../media/image35.svg"/><Relationship Id="rId15" Type="http://schemas.openxmlformats.org/officeDocument/2006/relationships/image" Target="../media/image34.png"/><Relationship Id="rId14" Type="http://schemas.openxmlformats.org/officeDocument/2006/relationships/tags" Target="../tags/tag21.xml"/><Relationship Id="rId13" Type="http://schemas.openxmlformats.org/officeDocument/2006/relationships/image" Target="../media/image33.svg"/><Relationship Id="rId12" Type="http://schemas.openxmlformats.org/officeDocument/2006/relationships/image" Target="../media/image32.png"/><Relationship Id="rId11" Type="http://schemas.openxmlformats.org/officeDocument/2006/relationships/tags" Target="../tags/tag20.xml"/><Relationship Id="rId10" Type="http://schemas.openxmlformats.org/officeDocument/2006/relationships/image" Target="../media/image31.svg"/><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10.png"/><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6.wdp"/><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6.wdp"/><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screen"/>
          <a:stretch>
            <a:fillRect/>
          </a:stretch>
        </p:blipFill>
        <p:spPr>
          <a:xfrm>
            <a:off x="0" y="-2"/>
            <a:ext cx="12192000" cy="6858001"/>
          </a:xfrm>
          <a:prstGeom prst="rect">
            <a:avLst/>
          </a:prstGeom>
        </p:spPr>
      </p:pic>
      <p:sp>
        <p:nvSpPr>
          <p:cNvPr id="2" name="任意多边形: 形状 14"/>
          <p:cNvSpPr/>
          <p:nvPr/>
        </p:nvSpPr>
        <p:spPr>
          <a:xfrm>
            <a:off x="0" y="0"/>
            <a:ext cx="9120505" cy="6858635"/>
          </a:xfrm>
          <a:custGeom>
            <a:avLst/>
            <a:gdLst>
              <a:gd name="connsiteX0" fmla="*/ 0 w 7162800"/>
              <a:gd name="connsiteY0" fmla="*/ 0 h 5385785"/>
              <a:gd name="connsiteX1" fmla="*/ 7162800 w 7162800"/>
              <a:gd name="connsiteY1" fmla="*/ 0 h 5385785"/>
              <a:gd name="connsiteX2" fmla="*/ 5816354 w 7162800"/>
              <a:gd name="connsiteY2" fmla="*/ 5385785 h 5385785"/>
              <a:gd name="connsiteX3" fmla="*/ 0 w 7162800"/>
              <a:gd name="connsiteY3" fmla="*/ 5385785 h 5385785"/>
            </a:gdLst>
            <a:ahLst/>
            <a:cxnLst>
              <a:cxn ang="0">
                <a:pos x="connsiteX0" y="connsiteY0"/>
              </a:cxn>
              <a:cxn ang="0">
                <a:pos x="connsiteX1" y="connsiteY1"/>
              </a:cxn>
              <a:cxn ang="0">
                <a:pos x="connsiteX2" y="connsiteY2"/>
              </a:cxn>
              <a:cxn ang="0">
                <a:pos x="connsiteX3" y="connsiteY3"/>
              </a:cxn>
            </a:cxnLst>
            <a:rect l="l" t="t" r="r" b="b"/>
            <a:pathLst>
              <a:path w="7162800" h="5385785">
                <a:moveTo>
                  <a:pt x="0" y="0"/>
                </a:moveTo>
                <a:lnTo>
                  <a:pt x="7162800" y="0"/>
                </a:lnTo>
                <a:lnTo>
                  <a:pt x="5816354" y="5385785"/>
                </a:lnTo>
                <a:lnTo>
                  <a:pt x="0" y="5385785"/>
                </a:lnTo>
                <a:close/>
              </a:path>
            </a:pathLst>
          </a:custGeom>
          <a:blipFill dpi="0" rotWithShape="1">
            <a:blip r:embed="rId2"/>
            <a:srcRect/>
            <a:stretch>
              <a:fillRect l="-14060" t="-9376" r="-29557" b="-17958"/>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 name="矩形 2"/>
          <p:cNvSpPr/>
          <p:nvPr/>
        </p:nvSpPr>
        <p:spPr>
          <a:xfrm>
            <a:off x="0" y="0"/>
            <a:ext cx="9076690" cy="6858635"/>
          </a:xfrm>
          <a:prstGeom prst="rect">
            <a:avLst/>
          </a:prstGeom>
          <a:gradFill>
            <a:gsLst>
              <a:gs pos="22000">
                <a:srgbClr val="000F30"/>
              </a:gs>
              <a:gs pos="100000">
                <a:srgbClr val="00284C">
                  <a:alpha val="0"/>
                </a:srgbClr>
              </a:gs>
            </a:gsLst>
            <a:lin ang="12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3" cstate="screen">
            <a:lum bright="-48000"/>
          </a:blip>
          <a:srcRect/>
          <a:stretch>
            <a:fillRect/>
          </a:stretch>
        </p:blipFill>
        <p:spPr>
          <a:xfrm>
            <a:off x="7448234" y="3296532"/>
            <a:ext cx="4743766" cy="3561467"/>
          </a:xfrm>
          <a:prstGeom prst="rect">
            <a:avLst/>
          </a:prstGeom>
        </p:spPr>
      </p:pic>
      <p:sp>
        <p:nvSpPr>
          <p:cNvPr id="5" name="平行四边形 4"/>
          <p:cNvSpPr/>
          <p:nvPr/>
        </p:nvSpPr>
        <p:spPr>
          <a:xfrm flipV="1">
            <a:off x="3551555" y="1189990"/>
            <a:ext cx="7954645" cy="2639695"/>
          </a:xfrm>
          <a:prstGeom prst="parallelogram">
            <a:avLst>
              <a:gd name="adj" fmla="val 47991"/>
            </a:avLst>
          </a:prstGeom>
          <a:gradFill flip="none" rotWithShape="1">
            <a:gsLst>
              <a:gs pos="0">
                <a:srgbClr val="0071C2">
                  <a:alpha val="70000"/>
                </a:srgbClr>
              </a:gs>
              <a:gs pos="68000">
                <a:schemeClr val="accent1">
                  <a:alpha val="0"/>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4611077" y="2028638"/>
            <a:ext cx="7167880" cy="860425"/>
          </a:xfrm>
          <a:prstGeom prst="rect">
            <a:avLst/>
          </a:prstGeom>
          <a:noFill/>
        </p:spPr>
        <p:txBody>
          <a:bodyPr wrap="none" rtlCol="0">
            <a:spAutoFit/>
          </a:bodyPr>
          <a:lstStyle/>
          <a:p>
            <a:pPr algn="l"/>
            <a:r>
              <a:rPr lang="zh-CN" altLang="en-US" sz="5000" b="1" dirty="0">
                <a:solidFill>
                  <a:schemeClr val="bg1"/>
                </a:solidFill>
                <a:effectLst>
                  <a:outerShdw blurRad="241300" dist="114300" dir="2700000" algn="tl">
                    <a:srgbClr val="000000">
                      <a:alpha val="55000"/>
                    </a:srgbClr>
                  </a:outerShdw>
                </a:effectLst>
                <a:latin typeface="微软雅黑" panose="020B0503020204020204" pitchFamily="34" charset="-122"/>
                <a:ea typeface="微软雅黑" panose="020B0503020204020204" pitchFamily="34" charset="-122"/>
                <a:cs typeface="思源黑体 Heavy" panose="020B0A00000000000000" charset="-122"/>
                <a:sym typeface="+mn-lt"/>
              </a:rPr>
              <a:t>青少年电子科技劳动教育</a:t>
            </a:r>
            <a:endParaRPr lang="zh-CN" altLang="en-US" sz="5000" b="1" dirty="0">
              <a:solidFill>
                <a:schemeClr val="bg1"/>
              </a:solidFill>
              <a:effectLst>
                <a:outerShdw blurRad="241300" dist="114300" dir="2700000" algn="tl">
                  <a:srgbClr val="000000">
                    <a:alpha val="55000"/>
                  </a:srgbClr>
                </a:outerShdw>
              </a:effectLst>
              <a:latin typeface="微软雅黑" panose="020B0503020204020204" pitchFamily="34" charset="-122"/>
              <a:ea typeface="微软雅黑" panose="020B0503020204020204" pitchFamily="34" charset="-122"/>
              <a:cs typeface="思源黑体 Heavy" panose="020B0A00000000000000" charset="-122"/>
              <a:sym typeface="+mn-lt"/>
            </a:endParaRPr>
          </a:p>
        </p:txBody>
      </p:sp>
      <p:sp>
        <p:nvSpPr>
          <p:cNvPr id="13" name="矩形 12"/>
          <p:cNvSpPr/>
          <p:nvPr/>
        </p:nvSpPr>
        <p:spPr>
          <a:xfrm>
            <a:off x="8425445" y="2966114"/>
            <a:ext cx="3766555" cy="645160"/>
          </a:xfrm>
          <a:prstGeom prst="rect">
            <a:avLst/>
          </a:prstGeom>
        </p:spPr>
        <p:txBody>
          <a:bodyPr wrap="square">
            <a:spAutoFit/>
          </a:bodyPr>
          <a:lstStyle/>
          <a:p>
            <a:r>
              <a:rPr lang="zh-CN" altLang="en-US" sz="3600" b="1" dirty="0">
                <a:solidFill>
                  <a:schemeClr val="bg1"/>
                </a:solidFill>
              </a:rPr>
              <a:t>教学设计与实践</a:t>
            </a:r>
            <a:endParaRPr lang="zh-CN" altLang="en-US" sz="3600" b="1" dirty="0">
              <a:solidFill>
                <a:schemeClr val="bg1"/>
              </a:solidFill>
            </a:endParaRPr>
          </a:p>
        </p:txBody>
      </p:sp>
      <p:sp>
        <p:nvSpPr>
          <p:cNvPr id="15" name="平行四边形 14"/>
          <p:cNvSpPr/>
          <p:nvPr/>
        </p:nvSpPr>
        <p:spPr>
          <a:xfrm flipV="1">
            <a:off x="5586730" y="4805045"/>
            <a:ext cx="4617720" cy="669925"/>
          </a:xfrm>
          <a:prstGeom prst="parallelogram">
            <a:avLst>
              <a:gd name="adj" fmla="val 48381"/>
            </a:avLst>
          </a:prstGeom>
          <a:noFill/>
          <a:ln w="28575">
            <a:gradFill flip="none" rotWithShape="1">
              <a:gsLst>
                <a:gs pos="27000">
                  <a:schemeClr val="accent2"/>
                </a:gs>
                <a:gs pos="0">
                  <a:srgbClr val="0071C2"/>
                </a:gs>
                <a:gs pos="53000">
                  <a:schemeClr val="accent3"/>
                </a:gs>
                <a:gs pos="72000">
                  <a:schemeClr val="accent1">
                    <a:alpha val="0"/>
                    <a:lumMod val="10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4280242" y="1347918"/>
            <a:ext cx="2011680" cy="645160"/>
          </a:xfrm>
          <a:prstGeom prst="rect">
            <a:avLst/>
          </a:prstGeom>
          <a:noFill/>
        </p:spPr>
        <p:txBody>
          <a:bodyPr wrap="none" rtlCol="0">
            <a:spAutoFit/>
          </a:bodyPr>
          <a:lstStyle/>
          <a:p>
            <a:pPr algn="l"/>
            <a:r>
              <a:rPr lang="zh-CN" altLang="en-US" sz="3600" b="1" dirty="0">
                <a:solidFill>
                  <a:schemeClr val="bg1"/>
                </a:solidFill>
                <a:effectLst>
                  <a:outerShdw blurRad="241300" dist="114300" dir="2700000" algn="tl">
                    <a:srgbClr val="000000">
                      <a:alpha val="55000"/>
                    </a:srgbClr>
                  </a:outerShdw>
                </a:effectLst>
                <a:latin typeface="+mn-ea"/>
                <a:cs typeface="思源黑体 Heavy" panose="020B0A00000000000000" charset="-122"/>
                <a:sym typeface="+mn-lt"/>
              </a:rPr>
              <a:t>匠芯学堂</a:t>
            </a:r>
            <a:endParaRPr lang="zh-CN" altLang="en-US" sz="3600" b="1" dirty="0">
              <a:solidFill>
                <a:schemeClr val="bg1"/>
              </a:solidFill>
              <a:effectLst>
                <a:outerShdw blurRad="241300" dist="114300" dir="2700000" algn="tl">
                  <a:srgbClr val="000000">
                    <a:alpha val="55000"/>
                  </a:srgbClr>
                </a:outerShdw>
              </a:effectLst>
              <a:latin typeface="+mn-ea"/>
              <a:cs typeface="思源黑体 Heavy" panose="020B0A00000000000000" charset="-122"/>
              <a:sym typeface="+mn-lt"/>
            </a:endParaRPr>
          </a:p>
        </p:txBody>
      </p:sp>
      <p:sp>
        <p:nvSpPr>
          <p:cNvPr id="8" name="矩形 7"/>
          <p:cNvSpPr/>
          <p:nvPr/>
        </p:nvSpPr>
        <p:spPr>
          <a:xfrm>
            <a:off x="5903225" y="4879369"/>
            <a:ext cx="3766555" cy="521970"/>
          </a:xfrm>
          <a:prstGeom prst="rect">
            <a:avLst/>
          </a:prstGeom>
        </p:spPr>
        <p:txBody>
          <a:bodyPr wrap="square">
            <a:spAutoFit/>
          </a:bodyPr>
          <a:lstStyle/>
          <a:p>
            <a:r>
              <a:rPr lang="zh-CN" altLang="en-US" sz="2800" dirty="0">
                <a:solidFill>
                  <a:schemeClr val="bg1"/>
                </a:solidFill>
              </a:rPr>
              <a:t>汇报人：钱灏宇</a:t>
            </a:r>
            <a:endParaRPr lang="zh-CN" altLang="en-US" sz="2800" dirty="0">
              <a:solidFill>
                <a:schemeClr val="bg1"/>
              </a:solidFill>
            </a:endParaRPr>
          </a:p>
        </p:txBody>
      </p:sp>
      <p:pic>
        <p:nvPicPr>
          <p:cNvPr id="7" name="图片 6"/>
          <p:cNvPicPr/>
          <p:nvPr/>
        </p:nvPicPr>
        <p:blipFill>
          <a:blip r:embed="rId4">
            <a:extLst>
              <a:ext uri="{BEBA8EAE-BF5A-486C-A8C5-ECC9F3942E4B}">
                <a14:imgProps xmlns:a14="http://schemas.microsoft.com/office/drawing/2010/main">
                  <a14:imgLayer r:embed="rId5">
                    <a14:imgEffect>
                      <a14:backgroundRemoval t="10000" b="90000" l="10000" r="90000">
                        <a14:foregroundMark x1="42115" y1="84208" x2="42639" y2="84302"/>
                        <a14:foregroundMark x1="21181" y1="80470" x2="26779" y2="81470"/>
                        <a14:foregroundMark x1="42639" y1="84302" x2="42114" y2="84212"/>
                        <a14:backgroundMark x1="34931" y1="84178" x2="41944" y2="84672"/>
                        <a14:backgroundMark x1="41944" y1="84672" x2="28542" y2="82200"/>
                        <a14:backgroundMark x1="28542" y1="82200" x2="47153" y2="80222"/>
                        <a14:backgroundMark x1="34236" y1="82818" x2="26944" y2="81953"/>
                        <a14:backgroundMark x1="26944" y1="81953" x2="38194" y2="79728"/>
                        <a14:backgroundMark x1="38194" y1="79728" x2="27708" y2="80099"/>
                        <a14:backgroundMark x1="27708" y1="80099" x2="29028" y2="70952"/>
                        <a14:backgroundMark x1="29028" y1="70952" x2="33681" y2="75402"/>
                        <a14:backgroundMark x1="33681" y1="75402" x2="30208" y2="83313"/>
                        <a14:backgroundMark x1="28472" y1="78986" x2="32014" y2="69098"/>
                        <a14:backgroundMark x1="32014" y1="69098" x2="35069" y2="77256"/>
                        <a14:backgroundMark x1="35069" y1="77256" x2="35069" y2="77379"/>
                        <a14:backgroundMark x1="34375" y1="69345" x2="34375" y2="78863"/>
                        <a14:backgroundMark x1="35278" y1="76885" x2="35208" y2="69468"/>
                        <a14:backgroundMark x1="35208" y1="69468" x2="33681" y2="86032"/>
                        <a14:backgroundMark x1="34375" y1="68850" x2="34236" y2="76761"/>
                        <a14:backgroundMark x1="35208" y1="70828" x2="35764" y2="63288"/>
                      </a14:backgroundRemoval>
                    </a14:imgEffect>
                  </a14:imgLayer>
                </a14:imgProps>
              </a:ext>
            </a:extLst>
          </a:blip>
          <a:srcRect l="34896" r="29340" b="23028"/>
          <a:stretch>
            <a:fillRect/>
          </a:stretch>
        </p:blipFill>
        <p:spPr>
          <a:xfrm>
            <a:off x="-3069208" y="1304250"/>
            <a:ext cx="2876371" cy="3477895"/>
          </a:xfrm>
          <a:prstGeom prst="rect">
            <a:avLst/>
          </a:prstGeom>
        </p:spPr>
      </p:pic>
      <p:sp>
        <p:nvSpPr>
          <p:cNvPr id="9" name="矩形 8"/>
          <p:cNvSpPr/>
          <p:nvPr/>
        </p:nvSpPr>
        <p:spPr>
          <a:xfrm rot="16200000">
            <a:off x="-2146961" y="3682096"/>
            <a:ext cx="854075" cy="3054173"/>
          </a:xfrm>
          <a:prstGeom prst="rect">
            <a:avLst/>
          </a:prstGeom>
          <a:gradFill>
            <a:gsLst>
              <a:gs pos="0">
                <a:schemeClr val="accent5">
                  <a:lumMod val="75000"/>
                </a:schemeClr>
              </a:gs>
              <a:gs pos="100000">
                <a:schemeClr val="accent5">
                  <a:lumMod val="40000"/>
                  <a:lumOff val="60000"/>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578444" y="5009127"/>
            <a:ext cx="1894841" cy="400110"/>
          </a:xfrm>
          <a:prstGeom prst="rect">
            <a:avLst/>
          </a:prstGeom>
          <a:noFill/>
        </p:spPr>
        <p:txBody>
          <a:bodyPr wrap="square" rtlCol="0">
            <a:spAutoFit/>
          </a:bodyPr>
          <a:lstStyle/>
          <a:p>
            <a:r>
              <a:rPr lang="zh-CN" altLang="en-US" sz="2000" dirty="0">
                <a:solidFill>
                  <a:schemeClr val="bg1"/>
                </a:solidFill>
                <a:latin typeface="思源黑体 Medium" panose="020B0600000000000000" pitchFamily="34" charset="-122"/>
                <a:ea typeface="思源黑体 Medium" panose="020B0600000000000000" pitchFamily="34" charset="-122"/>
              </a:rPr>
              <a:t>部部长 怀进鹏</a:t>
            </a:r>
            <a:endParaRPr lang="zh-CN" altLang="en-US" sz="2000" dirty="0">
              <a:solidFill>
                <a:schemeClr val="bg1"/>
              </a:solidFill>
              <a:latin typeface="思源黑体 Medium" panose="020B0600000000000000" pitchFamily="34" charset="-122"/>
              <a:ea typeface="思源黑体 Medium" panose="020B0600000000000000" pitchFamily="34" charset="-122"/>
            </a:endParaRPr>
          </a:p>
        </p:txBody>
      </p:sp>
      <p:sp>
        <p:nvSpPr>
          <p:cNvPr id="16" name="文本框 15"/>
          <p:cNvSpPr txBox="1"/>
          <p:nvPr/>
        </p:nvSpPr>
        <p:spPr>
          <a:xfrm>
            <a:off x="-3099691" y="5009127"/>
            <a:ext cx="690883" cy="400110"/>
          </a:xfrm>
          <a:prstGeom prst="rect">
            <a:avLst/>
          </a:prstGeom>
          <a:noFill/>
        </p:spPr>
        <p:txBody>
          <a:bodyPr wrap="square">
            <a:spAutoFit/>
          </a:bodyPr>
          <a:lstStyle/>
          <a:p>
            <a:r>
              <a:rPr lang="zh-CN" altLang="en-US" sz="2000" dirty="0">
                <a:solidFill>
                  <a:schemeClr val="bg1"/>
                </a:solidFill>
                <a:latin typeface="思源黑体 Medium" panose="020B0600000000000000" pitchFamily="34" charset="-122"/>
                <a:ea typeface="思源黑体 Medium" panose="020B0600000000000000" pitchFamily="34" charset="-122"/>
              </a:rPr>
              <a:t>教育</a:t>
            </a:r>
            <a:endParaRPr lang="zh-CN" altLang="en-US" sz="2000" dirty="0">
              <a:solidFill>
                <a:schemeClr val="bg1"/>
              </a:solidFill>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0377" y="9513"/>
            <a:ext cx="12232753" cy="6858000"/>
          </a:xfrm>
          <a:prstGeom prst="rect">
            <a:avLst/>
          </a:prstGeom>
          <a:solidFill>
            <a:schemeClr val="tx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rot="10800000" flipV="1">
            <a:off x="-14933347" y="-5059346"/>
            <a:ext cx="16275765" cy="17015602"/>
          </a:xfrm>
          <a:prstGeom prst="ellipse">
            <a:avLst/>
          </a:prstGeom>
          <a:gradFill flip="none" rotWithShape="1">
            <a:gsLst>
              <a:gs pos="0">
                <a:srgbClr val="0071C2">
                  <a:alpha val="70000"/>
                </a:srgbClr>
              </a:gs>
              <a:gs pos="8000">
                <a:srgbClr val="0071C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弧形 9"/>
          <p:cNvSpPr/>
          <p:nvPr/>
        </p:nvSpPr>
        <p:spPr>
          <a:xfrm>
            <a:off x="-16413361" y="-6046629"/>
            <a:ext cx="18661261" cy="18951257"/>
          </a:xfrm>
          <a:prstGeom prst="arc">
            <a:avLst>
              <a:gd name="adj1" fmla="val 20263161"/>
              <a:gd name="adj2" fmla="val 1226554"/>
            </a:avLst>
          </a:prstGeom>
          <a:ln w="12700">
            <a:gradFill>
              <a:gsLst>
                <a:gs pos="100000">
                  <a:schemeClr val="accent1">
                    <a:lumMod val="5000"/>
                    <a:lumOff val="95000"/>
                    <a:alpha val="0"/>
                  </a:schemeClr>
                </a:gs>
                <a:gs pos="0">
                  <a:schemeClr val="accent1">
                    <a:lumMod val="45000"/>
                    <a:lumOff val="5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01"/>
          <p:cNvGrpSpPr/>
          <p:nvPr/>
        </p:nvGrpSpPr>
        <p:grpSpPr>
          <a:xfrm>
            <a:off x="724673" y="675828"/>
            <a:ext cx="527184" cy="527184"/>
            <a:chOff x="425558" y="325428"/>
            <a:chExt cx="942261" cy="942261"/>
          </a:xfrm>
        </p:grpSpPr>
        <p:sp>
          <p:nvSpPr>
            <p:cNvPr id="3" name="椭圆 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03"/>
          <p:cNvGrpSpPr/>
          <p:nvPr/>
        </p:nvGrpSpPr>
        <p:grpSpPr>
          <a:xfrm>
            <a:off x="707531" y="5913985"/>
            <a:ext cx="427006" cy="427006"/>
            <a:chOff x="425558" y="325428"/>
            <a:chExt cx="942261" cy="942261"/>
          </a:xfrm>
        </p:grpSpPr>
        <p:sp>
          <p:nvSpPr>
            <p:cNvPr id="9" name="椭圆 8"/>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02"/>
          <p:cNvGrpSpPr/>
          <p:nvPr/>
        </p:nvGrpSpPr>
        <p:grpSpPr>
          <a:xfrm>
            <a:off x="750908" y="2863938"/>
            <a:ext cx="1166086" cy="1166086"/>
            <a:chOff x="425558" y="325428"/>
            <a:chExt cx="942261" cy="942261"/>
          </a:xfrm>
        </p:grpSpPr>
        <p:sp>
          <p:nvSpPr>
            <p:cNvPr id="13" name="椭圆 1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00"/>
          <p:cNvGrpSpPr/>
          <p:nvPr/>
        </p:nvGrpSpPr>
        <p:grpSpPr>
          <a:xfrm>
            <a:off x="-494217" y="-1787972"/>
            <a:ext cx="527184" cy="527184"/>
            <a:chOff x="425558" y="325428"/>
            <a:chExt cx="942261" cy="942261"/>
          </a:xfrm>
        </p:grpSpPr>
        <p:sp>
          <p:nvSpPr>
            <p:cNvPr id="15" name="椭圆 14"/>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12"/>
          <p:cNvSpPr/>
          <p:nvPr/>
        </p:nvSpPr>
        <p:spPr>
          <a:xfrm>
            <a:off x="1342419" y="2348414"/>
            <a:ext cx="2815696" cy="1098566"/>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文本框 23"/>
          <p:cNvSpPr txBox="1"/>
          <p:nvPr/>
        </p:nvSpPr>
        <p:spPr>
          <a:xfrm>
            <a:off x="2077604" y="2511257"/>
            <a:ext cx="1941030" cy="830997"/>
          </a:xfrm>
          <a:prstGeom prst="rect">
            <a:avLst/>
          </a:prstGeom>
          <a:noFill/>
        </p:spPr>
        <p:txBody>
          <a:bodyPr wrap="square" rtlCol="0">
            <a:spAutoFit/>
          </a:bodyPr>
          <a:lstStyle/>
          <a:p>
            <a:pPr algn="ctr"/>
            <a:r>
              <a:rPr lang="zh-CN" altLang="en-US" sz="2400" b="1" dirty="0">
                <a:solidFill>
                  <a:schemeClr val="bg1"/>
                </a:solidFill>
                <a:latin typeface="+mn-ea"/>
              </a:rPr>
              <a:t>硬件学习</a:t>
            </a:r>
            <a:endParaRPr lang="en-US" altLang="zh-CN" sz="2400" b="1" dirty="0">
              <a:solidFill>
                <a:schemeClr val="bg1"/>
              </a:solidFill>
              <a:latin typeface="+mn-ea"/>
            </a:endParaRPr>
          </a:p>
          <a:p>
            <a:pPr algn="ctr"/>
            <a:r>
              <a:rPr lang="zh-CN" altLang="en-US" sz="2400" b="1" dirty="0">
                <a:solidFill>
                  <a:schemeClr val="bg1"/>
                </a:solidFill>
                <a:latin typeface="+mn-ea"/>
              </a:rPr>
              <a:t>平台研发</a:t>
            </a:r>
            <a:endParaRPr lang="zh-CN" altLang="en-US" sz="2400" b="1" dirty="0">
              <a:solidFill>
                <a:schemeClr val="bg1"/>
              </a:solidFill>
              <a:latin typeface="+mn-ea"/>
            </a:endParaRPr>
          </a:p>
        </p:txBody>
      </p:sp>
      <p:pic>
        <p:nvPicPr>
          <p:cNvPr id="17" name="内容占位符 3"/>
          <p:cNvPicPr>
            <a:picLocks noChangeAspect="1"/>
          </p:cNvPicPr>
          <p:nvPr>
            <p:custDataLst>
              <p:tags r:id="rId1"/>
            </p:custDataLst>
          </p:nvPr>
        </p:nvPicPr>
        <p:blipFill>
          <a:blip r:embed="rId2"/>
          <a:srcRect l="30652"/>
          <a:stretch>
            <a:fillRect/>
          </a:stretch>
        </p:blipFill>
        <p:spPr>
          <a:xfrm>
            <a:off x="4889635" y="1585599"/>
            <a:ext cx="5356912" cy="2682156"/>
          </a:xfrm>
          <a:prstGeom prst="rect">
            <a:avLst/>
          </a:prstGeom>
        </p:spPr>
      </p:pic>
      <p:sp>
        <p:nvSpPr>
          <p:cNvPr id="19" name="!!22"/>
          <p:cNvSpPr/>
          <p:nvPr>
            <p:custDataLst>
              <p:tags r:id="rId3"/>
            </p:custDataLst>
          </p:nvPr>
        </p:nvSpPr>
        <p:spPr>
          <a:xfrm>
            <a:off x="4889635" y="1585598"/>
            <a:ext cx="5356911" cy="2682157"/>
          </a:xfrm>
          <a:prstGeom prst="rect">
            <a:avLst/>
          </a:prstGeom>
          <a:gradFill>
            <a:gsLst>
              <a:gs pos="100000">
                <a:schemeClr val="accent4">
                  <a:lumMod val="50000"/>
                </a:schemeClr>
              </a:gs>
              <a:gs pos="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custDataLst>
              <p:tags r:id="rId4"/>
            </p:custDataLst>
          </p:nvPr>
        </p:nvSpPr>
        <p:spPr>
          <a:xfrm>
            <a:off x="5881695" y="2386306"/>
            <a:ext cx="3372787" cy="1107996"/>
          </a:xfrm>
          <a:prstGeom prst="rect">
            <a:avLst/>
          </a:prstGeom>
          <a:noFill/>
        </p:spPr>
        <p:txBody>
          <a:bodyPr wrap="square" rtlCol="0">
            <a:spAutoFit/>
          </a:bodyPr>
          <a:lstStyle/>
          <a:p>
            <a:pPr algn="ctr"/>
            <a:r>
              <a:rPr lang="en-US" altLang="zh-CN" sz="6600" b="1" dirty="0">
                <a:solidFill>
                  <a:schemeClr val="bg1"/>
                </a:solidFill>
                <a:latin typeface="+mn-ea"/>
              </a:rPr>
              <a:t>ESP32</a:t>
            </a:r>
            <a:endParaRPr lang="zh-CN" altLang="en-US" sz="6600" b="1" dirty="0">
              <a:solidFill>
                <a:schemeClr val="bg1"/>
              </a:solidFill>
              <a:latin typeface="+mn-ea"/>
            </a:endParaRPr>
          </a:p>
        </p:txBody>
      </p:sp>
      <p:sp>
        <p:nvSpPr>
          <p:cNvPr id="22" name="!!13"/>
          <p:cNvSpPr/>
          <p:nvPr/>
        </p:nvSpPr>
        <p:spPr>
          <a:xfrm>
            <a:off x="929570" y="5641975"/>
            <a:ext cx="1264742" cy="493449"/>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11"/>
          <p:cNvSpPr/>
          <p:nvPr/>
        </p:nvSpPr>
        <p:spPr>
          <a:xfrm>
            <a:off x="988808" y="390872"/>
            <a:ext cx="1420684" cy="554291"/>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6" name="图片 25" descr="未标题-1"/>
          <p:cNvPicPr>
            <a:picLocks noChangeAspect="1"/>
          </p:cNvPicPr>
          <p:nvPr/>
        </p:nvPicPr>
        <p:blipFill>
          <a:blip r:embed="rId5"/>
          <a:stretch>
            <a:fillRect/>
          </a:stretch>
        </p:blipFill>
        <p:spPr>
          <a:xfrm>
            <a:off x="6908165" y="6334125"/>
            <a:ext cx="9144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0377" y="9513"/>
            <a:ext cx="12232753" cy="6858000"/>
          </a:xfrm>
          <a:prstGeom prst="rect">
            <a:avLst/>
          </a:prstGeom>
          <a:solidFill>
            <a:schemeClr val="tx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rot="10800000" flipV="1">
            <a:off x="-14933347" y="-5059346"/>
            <a:ext cx="16275765" cy="17015602"/>
          </a:xfrm>
          <a:prstGeom prst="ellipse">
            <a:avLst/>
          </a:prstGeom>
          <a:gradFill flip="none" rotWithShape="1">
            <a:gsLst>
              <a:gs pos="0">
                <a:srgbClr val="0071C2">
                  <a:alpha val="70000"/>
                </a:srgbClr>
              </a:gs>
              <a:gs pos="8000">
                <a:srgbClr val="0071C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弧形 9"/>
          <p:cNvSpPr/>
          <p:nvPr/>
        </p:nvSpPr>
        <p:spPr>
          <a:xfrm>
            <a:off x="-16413361" y="-6046629"/>
            <a:ext cx="18661261" cy="18951257"/>
          </a:xfrm>
          <a:prstGeom prst="arc">
            <a:avLst>
              <a:gd name="adj1" fmla="val 20263161"/>
              <a:gd name="adj2" fmla="val 1226554"/>
            </a:avLst>
          </a:prstGeom>
          <a:ln w="12700">
            <a:gradFill>
              <a:gsLst>
                <a:gs pos="100000">
                  <a:schemeClr val="accent1">
                    <a:lumMod val="5000"/>
                    <a:lumOff val="95000"/>
                    <a:alpha val="0"/>
                  </a:schemeClr>
                </a:gs>
                <a:gs pos="0">
                  <a:schemeClr val="accent1">
                    <a:lumMod val="45000"/>
                    <a:lumOff val="5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01"/>
          <p:cNvGrpSpPr/>
          <p:nvPr/>
        </p:nvGrpSpPr>
        <p:grpSpPr>
          <a:xfrm>
            <a:off x="724673" y="675828"/>
            <a:ext cx="527184" cy="527184"/>
            <a:chOff x="425558" y="325428"/>
            <a:chExt cx="942261" cy="942261"/>
          </a:xfrm>
        </p:grpSpPr>
        <p:sp>
          <p:nvSpPr>
            <p:cNvPr id="3" name="椭圆 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03"/>
          <p:cNvGrpSpPr/>
          <p:nvPr/>
        </p:nvGrpSpPr>
        <p:grpSpPr>
          <a:xfrm>
            <a:off x="707531" y="5913985"/>
            <a:ext cx="427006" cy="427006"/>
            <a:chOff x="425558" y="325428"/>
            <a:chExt cx="942261" cy="942261"/>
          </a:xfrm>
        </p:grpSpPr>
        <p:sp>
          <p:nvSpPr>
            <p:cNvPr id="9" name="椭圆 8"/>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02"/>
          <p:cNvGrpSpPr/>
          <p:nvPr/>
        </p:nvGrpSpPr>
        <p:grpSpPr>
          <a:xfrm>
            <a:off x="750908" y="2863938"/>
            <a:ext cx="1166086" cy="1166086"/>
            <a:chOff x="425558" y="325428"/>
            <a:chExt cx="942261" cy="942261"/>
          </a:xfrm>
        </p:grpSpPr>
        <p:sp>
          <p:nvSpPr>
            <p:cNvPr id="13" name="椭圆 1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00"/>
          <p:cNvGrpSpPr/>
          <p:nvPr/>
        </p:nvGrpSpPr>
        <p:grpSpPr>
          <a:xfrm>
            <a:off x="-494217" y="-1787972"/>
            <a:ext cx="527184" cy="527184"/>
            <a:chOff x="425558" y="325428"/>
            <a:chExt cx="942261" cy="942261"/>
          </a:xfrm>
        </p:grpSpPr>
        <p:sp>
          <p:nvSpPr>
            <p:cNvPr id="15" name="椭圆 14"/>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12"/>
          <p:cNvSpPr/>
          <p:nvPr/>
        </p:nvSpPr>
        <p:spPr>
          <a:xfrm>
            <a:off x="1342419" y="2348414"/>
            <a:ext cx="2815696" cy="1098566"/>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文本框 23"/>
          <p:cNvSpPr txBox="1"/>
          <p:nvPr/>
        </p:nvSpPr>
        <p:spPr>
          <a:xfrm>
            <a:off x="2077604" y="2511257"/>
            <a:ext cx="1941030" cy="830997"/>
          </a:xfrm>
          <a:prstGeom prst="rect">
            <a:avLst/>
          </a:prstGeom>
          <a:noFill/>
        </p:spPr>
        <p:txBody>
          <a:bodyPr wrap="square" rtlCol="0">
            <a:spAutoFit/>
          </a:bodyPr>
          <a:lstStyle/>
          <a:p>
            <a:pPr algn="ctr"/>
            <a:r>
              <a:rPr lang="zh-CN" altLang="en-US" sz="2400" b="1" dirty="0">
                <a:solidFill>
                  <a:schemeClr val="bg1"/>
                </a:solidFill>
                <a:latin typeface="+mn-ea"/>
              </a:rPr>
              <a:t>硬件学习</a:t>
            </a:r>
            <a:endParaRPr lang="en-US" altLang="zh-CN" sz="2400" b="1" dirty="0">
              <a:solidFill>
                <a:schemeClr val="bg1"/>
              </a:solidFill>
              <a:latin typeface="+mn-ea"/>
            </a:endParaRPr>
          </a:p>
          <a:p>
            <a:pPr algn="ctr"/>
            <a:r>
              <a:rPr lang="zh-CN" altLang="en-US" sz="2400" b="1" dirty="0">
                <a:solidFill>
                  <a:schemeClr val="bg1"/>
                </a:solidFill>
                <a:latin typeface="+mn-ea"/>
              </a:rPr>
              <a:t>平台研发</a:t>
            </a:r>
            <a:endParaRPr lang="zh-CN" altLang="en-US" sz="2400" b="1" dirty="0">
              <a:solidFill>
                <a:schemeClr val="bg1"/>
              </a:solidFill>
              <a:latin typeface="+mn-ea"/>
            </a:endParaRPr>
          </a:p>
        </p:txBody>
      </p:sp>
      <p:pic>
        <p:nvPicPr>
          <p:cNvPr id="17" name="内容占位符 3"/>
          <p:cNvPicPr>
            <a:picLocks noChangeAspect="1"/>
          </p:cNvPicPr>
          <p:nvPr>
            <p:custDataLst>
              <p:tags r:id="rId1"/>
            </p:custDataLst>
          </p:nvPr>
        </p:nvPicPr>
        <p:blipFill>
          <a:blip r:embed="rId2"/>
          <a:srcRect l="30652"/>
          <a:stretch>
            <a:fillRect/>
          </a:stretch>
        </p:blipFill>
        <p:spPr>
          <a:xfrm>
            <a:off x="4889635" y="344809"/>
            <a:ext cx="5356912" cy="2682156"/>
          </a:xfrm>
          <a:prstGeom prst="rect">
            <a:avLst/>
          </a:prstGeom>
        </p:spPr>
      </p:pic>
      <p:sp>
        <p:nvSpPr>
          <p:cNvPr id="19" name="!!22"/>
          <p:cNvSpPr/>
          <p:nvPr>
            <p:custDataLst>
              <p:tags r:id="rId3"/>
            </p:custDataLst>
          </p:nvPr>
        </p:nvSpPr>
        <p:spPr>
          <a:xfrm>
            <a:off x="4889635" y="344808"/>
            <a:ext cx="5356911" cy="2682157"/>
          </a:xfrm>
          <a:prstGeom prst="rect">
            <a:avLst/>
          </a:prstGeom>
          <a:gradFill>
            <a:gsLst>
              <a:gs pos="100000">
                <a:schemeClr val="accent4">
                  <a:lumMod val="50000"/>
                </a:schemeClr>
              </a:gs>
              <a:gs pos="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custDataLst>
              <p:tags r:id="rId4"/>
            </p:custDataLst>
          </p:nvPr>
        </p:nvSpPr>
        <p:spPr>
          <a:xfrm>
            <a:off x="5881695" y="1145516"/>
            <a:ext cx="3372787" cy="1107996"/>
          </a:xfrm>
          <a:prstGeom prst="rect">
            <a:avLst/>
          </a:prstGeom>
          <a:noFill/>
        </p:spPr>
        <p:txBody>
          <a:bodyPr wrap="square" rtlCol="0">
            <a:spAutoFit/>
          </a:bodyPr>
          <a:lstStyle/>
          <a:p>
            <a:pPr algn="ctr"/>
            <a:r>
              <a:rPr lang="en-US" altLang="zh-CN" sz="6600" b="1" dirty="0">
                <a:solidFill>
                  <a:schemeClr val="bg1"/>
                </a:solidFill>
                <a:latin typeface="+mn-ea"/>
              </a:rPr>
              <a:t>ESP32</a:t>
            </a:r>
            <a:endParaRPr lang="zh-CN" altLang="en-US" sz="6600" b="1" dirty="0">
              <a:solidFill>
                <a:schemeClr val="bg1"/>
              </a:solidFill>
              <a:latin typeface="+mn-ea"/>
            </a:endParaRPr>
          </a:p>
        </p:txBody>
      </p:sp>
      <p:sp>
        <p:nvSpPr>
          <p:cNvPr id="22" name="!!13"/>
          <p:cNvSpPr/>
          <p:nvPr/>
        </p:nvSpPr>
        <p:spPr>
          <a:xfrm>
            <a:off x="929570" y="5641975"/>
            <a:ext cx="1264742" cy="493449"/>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11"/>
          <p:cNvSpPr/>
          <p:nvPr/>
        </p:nvSpPr>
        <p:spPr>
          <a:xfrm>
            <a:off x="988808" y="390872"/>
            <a:ext cx="1420684" cy="554291"/>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6" name="图片 25" descr="未标题-1"/>
          <p:cNvPicPr>
            <a:picLocks noChangeAspect="1"/>
          </p:cNvPicPr>
          <p:nvPr/>
        </p:nvPicPr>
        <p:blipFill>
          <a:blip r:embed="rId5"/>
          <a:stretch>
            <a:fillRect/>
          </a:stretch>
        </p:blipFill>
        <p:spPr>
          <a:xfrm>
            <a:off x="5387975" y="3280410"/>
            <a:ext cx="4080510" cy="3060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232753"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rot="10800000" flipV="1">
            <a:off x="-14933347" y="-5059346"/>
            <a:ext cx="16275765" cy="17015602"/>
          </a:xfrm>
          <a:prstGeom prst="ellipse">
            <a:avLst/>
          </a:prstGeom>
          <a:gradFill flip="none" rotWithShape="1">
            <a:gsLst>
              <a:gs pos="0">
                <a:srgbClr val="0071C2">
                  <a:alpha val="70000"/>
                </a:srgbClr>
              </a:gs>
              <a:gs pos="8000">
                <a:srgbClr val="0071C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弧形 9"/>
          <p:cNvSpPr/>
          <p:nvPr/>
        </p:nvSpPr>
        <p:spPr>
          <a:xfrm>
            <a:off x="-16413361" y="-6046629"/>
            <a:ext cx="18661261" cy="18951257"/>
          </a:xfrm>
          <a:prstGeom prst="arc">
            <a:avLst>
              <a:gd name="adj1" fmla="val 20263161"/>
              <a:gd name="adj2" fmla="val 1226554"/>
            </a:avLst>
          </a:prstGeom>
          <a:ln w="12700">
            <a:gradFill>
              <a:gsLst>
                <a:gs pos="100000">
                  <a:schemeClr val="accent1">
                    <a:lumMod val="5000"/>
                    <a:lumOff val="95000"/>
                    <a:alpha val="0"/>
                  </a:schemeClr>
                </a:gs>
                <a:gs pos="0">
                  <a:schemeClr val="accent1">
                    <a:lumMod val="45000"/>
                    <a:lumOff val="5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05"/>
          <p:cNvGrpSpPr/>
          <p:nvPr/>
        </p:nvGrpSpPr>
        <p:grpSpPr>
          <a:xfrm>
            <a:off x="724673" y="675828"/>
            <a:ext cx="527184" cy="527184"/>
            <a:chOff x="425558" y="325428"/>
            <a:chExt cx="942261" cy="942261"/>
          </a:xfrm>
        </p:grpSpPr>
        <p:sp>
          <p:nvSpPr>
            <p:cNvPr id="3" name="椭圆 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01"/>
          <p:cNvGrpSpPr/>
          <p:nvPr/>
        </p:nvGrpSpPr>
        <p:grpSpPr>
          <a:xfrm>
            <a:off x="707531" y="5913985"/>
            <a:ext cx="427006" cy="427006"/>
            <a:chOff x="425558" y="325428"/>
            <a:chExt cx="942261" cy="942261"/>
          </a:xfrm>
        </p:grpSpPr>
        <p:sp>
          <p:nvSpPr>
            <p:cNvPr id="9" name="椭圆 8"/>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00"/>
          <p:cNvGrpSpPr/>
          <p:nvPr/>
        </p:nvGrpSpPr>
        <p:grpSpPr>
          <a:xfrm>
            <a:off x="750908" y="2863938"/>
            <a:ext cx="1166086" cy="1166086"/>
            <a:chOff x="425558" y="325428"/>
            <a:chExt cx="942261" cy="942261"/>
          </a:xfrm>
        </p:grpSpPr>
        <p:sp>
          <p:nvSpPr>
            <p:cNvPr id="13" name="椭圆 1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02"/>
          <p:cNvGrpSpPr/>
          <p:nvPr/>
        </p:nvGrpSpPr>
        <p:grpSpPr>
          <a:xfrm>
            <a:off x="-126227" y="7581690"/>
            <a:ext cx="527184" cy="527184"/>
            <a:chOff x="425558" y="325428"/>
            <a:chExt cx="942261" cy="942261"/>
          </a:xfrm>
        </p:grpSpPr>
        <p:sp>
          <p:nvSpPr>
            <p:cNvPr id="15" name="椭圆 14"/>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11"/>
          <p:cNvSpPr/>
          <p:nvPr/>
        </p:nvSpPr>
        <p:spPr>
          <a:xfrm>
            <a:off x="921033" y="5661983"/>
            <a:ext cx="1193116" cy="465504"/>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14"/>
          <p:cNvSpPr/>
          <p:nvPr/>
        </p:nvSpPr>
        <p:spPr>
          <a:xfrm>
            <a:off x="1342419" y="2348414"/>
            <a:ext cx="2815696" cy="1098566"/>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15"/>
          <p:cNvSpPr/>
          <p:nvPr/>
        </p:nvSpPr>
        <p:spPr>
          <a:xfrm>
            <a:off x="988808" y="390872"/>
            <a:ext cx="1420684" cy="554291"/>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1057743" y="5652374"/>
            <a:ext cx="1123281" cy="523220"/>
          </a:xfrm>
          <a:prstGeom prst="rect">
            <a:avLst/>
          </a:prstGeom>
          <a:noFill/>
        </p:spPr>
        <p:txBody>
          <a:bodyPr wrap="square" rtlCol="0">
            <a:spAutoFit/>
          </a:bodyPr>
          <a:lstStyle/>
          <a:p>
            <a:pPr algn="ctr"/>
            <a:r>
              <a:rPr lang="zh-CN" altLang="en-US" sz="1400" dirty="0">
                <a:solidFill>
                  <a:schemeClr val="bg1">
                    <a:alpha val="0"/>
                  </a:schemeClr>
                </a:solidFill>
                <a:latin typeface="思源黑体 Heavy" panose="020B0A00000000000000" charset="-122"/>
                <a:ea typeface="思源黑体 Heavy" panose="020B0A00000000000000" charset="-122"/>
              </a:rPr>
              <a:t>专业大语言模型研发</a:t>
            </a:r>
            <a:endParaRPr lang="zh-CN" altLang="en-US" sz="1400" dirty="0">
              <a:solidFill>
                <a:schemeClr val="bg1">
                  <a:alpha val="0"/>
                </a:schemeClr>
              </a:solidFill>
              <a:latin typeface="思源黑体 Heavy" panose="020B0A00000000000000" charset="-122"/>
              <a:ea typeface="思源黑体 Heavy" panose="020B0A00000000000000" charset="-122"/>
            </a:endParaRPr>
          </a:p>
        </p:txBody>
      </p:sp>
      <p:sp>
        <p:nvSpPr>
          <p:cNvPr id="21" name="!!12"/>
          <p:cNvSpPr/>
          <p:nvPr/>
        </p:nvSpPr>
        <p:spPr>
          <a:xfrm>
            <a:off x="162948" y="7352922"/>
            <a:ext cx="1193116" cy="465504"/>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72" name="文本框 1071"/>
          <p:cNvSpPr txBox="1"/>
          <p:nvPr/>
        </p:nvSpPr>
        <p:spPr>
          <a:xfrm>
            <a:off x="2080056" y="2435490"/>
            <a:ext cx="1795856" cy="941348"/>
          </a:xfrm>
          <a:prstGeom prst="rect">
            <a:avLst/>
          </a:prstGeom>
          <a:noFill/>
        </p:spPr>
        <p:txBody>
          <a:bodyPr wrap="square">
            <a:spAutoFit/>
          </a:bodyPr>
          <a:lstStyle/>
          <a:p>
            <a:pPr algn="ctr">
              <a:lnSpc>
                <a:spcPct val="120000"/>
              </a:lnSpc>
            </a:pPr>
            <a:r>
              <a:rPr lang="zh-CN" altLang="en-US" sz="2400" b="1" dirty="0">
                <a:solidFill>
                  <a:schemeClr val="bg1"/>
                </a:solidFill>
                <a:latin typeface="+mn-ea"/>
                <a:sym typeface="微软雅黑" panose="020B0503020204020204" pitchFamily="34" charset="-122"/>
              </a:rPr>
              <a:t>课程体系与教材开发</a:t>
            </a:r>
            <a:endParaRPr lang="en-US" altLang="zh-CN" sz="2400" b="1" dirty="0">
              <a:solidFill>
                <a:schemeClr val="bg1"/>
              </a:solidFill>
              <a:latin typeface="+mn-ea"/>
              <a:sym typeface="微软雅黑" panose="020B0503020204020204" pitchFamily="34" charset="-122"/>
            </a:endParaRPr>
          </a:p>
        </p:txBody>
      </p:sp>
      <p:sp>
        <p:nvSpPr>
          <p:cNvPr id="43" name="箭头: 下 42"/>
          <p:cNvSpPr/>
          <p:nvPr/>
        </p:nvSpPr>
        <p:spPr>
          <a:xfrm>
            <a:off x="7201407" y="7548932"/>
            <a:ext cx="1172797" cy="5493188"/>
          </a:xfrm>
          <a:prstGeom prst="downArrow">
            <a:avLst>
              <a:gd name="adj1" fmla="val 50000"/>
              <a:gd name="adj2" fmla="val 112992"/>
            </a:avLst>
          </a:prstGeom>
          <a:gradFill>
            <a:gsLst>
              <a:gs pos="0">
                <a:srgbClr val="025794"/>
              </a:gs>
              <a:gs pos="100000">
                <a:srgbClr val="41B0FF"/>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760995" y="8612257"/>
            <a:ext cx="2721428" cy="584775"/>
          </a:xfrm>
          <a:prstGeom prst="rect">
            <a:avLst/>
          </a:prstGeom>
          <a:noFill/>
        </p:spPr>
        <p:txBody>
          <a:bodyPr wrap="square" rtlCol="0">
            <a:spAutoFit/>
          </a:bodyPr>
          <a:lstStyle/>
          <a:p>
            <a:pPr algn="ctr"/>
            <a:r>
              <a:rPr lang="zh-CN" altLang="en-US" sz="2400" b="1" dirty="0">
                <a:solidFill>
                  <a:schemeClr val="bg1"/>
                </a:solidFill>
                <a:latin typeface="+mn-ea"/>
              </a:rPr>
              <a:t>从</a:t>
            </a:r>
            <a:r>
              <a:rPr lang="zh-CN" altLang="en-US" sz="3200" b="1" dirty="0">
                <a:solidFill>
                  <a:schemeClr val="bg1"/>
                </a:solidFill>
                <a:latin typeface="+mn-ea"/>
              </a:rPr>
              <a:t>图形</a:t>
            </a:r>
            <a:r>
              <a:rPr lang="zh-CN" altLang="en-US" sz="2400" b="1" dirty="0">
                <a:solidFill>
                  <a:schemeClr val="bg1"/>
                </a:solidFill>
                <a:latin typeface="+mn-ea"/>
              </a:rPr>
              <a:t>到</a:t>
            </a:r>
            <a:r>
              <a:rPr lang="zh-CN" altLang="en-US" sz="3200" b="1" dirty="0">
                <a:solidFill>
                  <a:schemeClr val="bg1"/>
                </a:solidFill>
                <a:latin typeface="+mn-ea"/>
              </a:rPr>
              <a:t>代码</a:t>
            </a:r>
            <a:endParaRPr lang="zh-CN" altLang="en-US" sz="3200" b="1" dirty="0">
              <a:solidFill>
                <a:schemeClr val="bg1"/>
              </a:solidFill>
              <a:latin typeface="+mn-ea"/>
            </a:endParaRPr>
          </a:p>
        </p:txBody>
      </p:sp>
      <p:sp>
        <p:nvSpPr>
          <p:cNvPr id="41" name="文本框 40"/>
          <p:cNvSpPr txBox="1"/>
          <p:nvPr/>
        </p:nvSpPr>
        <p:spPr>
          <a:xfrm>
            <a:off x="8727888" y="10261903"/>
            <a:ext cx="2721428" cy="584775"/>
          </a:xfrm>
          <a:prstGeom prst="rect">
            <a:avLst/>
          </a:prstGeom>
          <a:noFill/>
        </p:spPr>
        <p:txBody>
          <a:bodyPr wrap="square" rtlCol="0">
            <a:spAutoFit/>
          </a:bodyPr>
          <a:lstStyle/>
          <a:p>
            <a:pPr algn="ctr"/>
            <a:r>
              <a:rPr lang="zh-CN" altLang="en-US" sz="2400" b="1" dirty="0">
                <a:solidFill>
                  <a:schemeClr val="bg1"/>
                </a:solidFill>
                <a:latin typeface="+mn-ea"/>
              </a:rPr>
              <a:t>从</a:t>
            </a:r>
            <a:r>
              <a:rPr lang="zh-CN" altLang="en-US" sz="3200" b="1" dirty="0">
                <a:solidFill>
                  <a:schemeClr val="bg1"/>
                </a:solidFill>
                <a:latin typeface="+mn-ea"/>
              </a:rPr>
              <a:t>兴趣</a:t>
            </a:r>
            <a:r>
              <a:rPr lang="zh-CN" altLang="en-US" sz="2400" b="1" dirty="0">
                <a:solidFill>
                  <a:schemeClr val="bg1"/>
                </a:solidFill>
                <a:latin typeface="+mn-ea"/>
              </a:rPr>
              <a:t>到</a:t>
            </a:r>
            <a:r>
              <a:rPr lang="zh-CN" altLang="en-US" sz="3200" b="1" dirty="0">
                <a:solidFill>
                  <a:schemeClr val="bg1"/>
                </a:solidFill>
                <a:latin typeface="+mn-ea"/>
              </a:rPr>
              <a:t>专业</a:t>
            </a:r>
            <a:endParaRPr lang="zh-CN" altLang="en-US" sz="3200" b="1" dirty="0">
              <a:solidFill>
                <a:schemeClr val="bg1"/>
              </a:solidFill>
              <a:latin typeface="+mn-ea"/>
            </a:endParaRPr>
          </a:p>
        </p:txBody>
      </p:sp>
      <p:sp>
        <p:nvSpPr>
          <p:cNvPr id="44" name="文本框 43"/>
          <p:cNvSpPr txBox="1"/>
          <p:nvPr/>
        </p:nvSpPr>
        <p:spPr>
          <a:xfrm>
            <a:off x="8721118" y="11085167"/>
            <a:ext cx="2721428" cy="584775"/>
          </a:xfrm>
          <a:prstGeom prst="rect">
            <a:avLst/>
          </a:prstGeom>
          <a:noFill/>
        </p:spPr>
        <p:txBody>
          <a:bodyPr wrap="square" rtlCol="0">
            <a:spAutoFit/>
          </a:bodyPr>
          <a:lstStyle/>
          <a:p>
            <a:pPr algn="ctr"/>
            <a:r>
              <a:rPr lang="zh-CN" altLang="en-US" sz="2400" b="1" dirty="0">
                <a:solidFill>
                  <a:schemeClr val="bg1"/>
                </a:solidFill>
                <a:latin typeface="+mn-ea"/>
              </a:rPr>
              <a:t>从</a:t>
            </a:r>
            <a:r>
              <a:rPr lang="zh-CN" altLang="en-US" sz="3200" b="1" dirty="0">
                <a:solidFill>
                  <a:schemeClr val="bg1"/>
                </a:solidFill>
                <a:latin typeface="+mn-ea"/>
              </a:rPr>
              <a:t>模仿</a:t>
            </a:r>
            <a:r>
              <a:rPr lang="zh-CN" altLang="en-US" sz="2400" b="1" dirty="0">
                <a:solidFill>
                  <a:schemeClr val="bg1"/>
                </a:solidFill>
                <a:latin typeface="+mn-ea"/>
              </a:rPr>
              <a:t>到</a:t>
            </a:r>
            <a:r>
              <a:rPr lang="zh-CN" altLang="en-US" sz="3200" b="1" dirty="0">
                <a:solidFill>
                  <a:schemeClr val="bg1"/>
                </a:solidFill>
                <a:latin typeface="+mn-ea"/>
              </a:rPr>
              <a:t>创造</a:t>
            </a:r>
            <a:endParaRPr lang="zh-CN" altLang="en-US" sz="3200" b="1" dirty="0">
              <a:solidFill>
                <a:schemeClr val="bg1"/>
              </a:solidFill>
              <a:latin typeface="+mn-ea"/>
            </a:endParaRPr>
          </a:p>
        </p:txBody>
      </p:sp>
      <p:sp>
        <p:nvSpPr>
          <p:cNvPr id="45" name="文本框 44"/>
          <p:cNvSpPr txBox="1"/>
          <p:nvPr/>
        </p:nvSpPr>
        <p:spPr>
          <a:xfrm>
            <a:off x="8760995" y="9438639"/>
            <a:ext cx="2721428" cy="584775"/>
          </a:xfrm>
          <a:prstGeom prst="rect">
            <a:avLst/>
          </a:prstGeom>
          <a:noFill/>
        </p:spPr>
        <p:txBody>
          <a:bodyPr wrap="square" rtlCol="0">
            <a:spAutoFit/>
          </a:bodyPr>
          <a:lstStyle/>
          <a:p>
            <a:pPr algn="ctr"/>
            <a:r>
              <a:rPr lang="zh-CN" altLang="en-US" sz="2400" b="1" dirty="0">
                <a:solidFill>
                  <a:schemeClr val="bg1"/>
                </a:solidFill>
                <a:latin typeface="+mn-ea"/>
              </a:rPr>
              <a:t>从</a:t>
            </a:r>
            <a:r>
              <a:rPr lang="zh-CN" altLang="en-US" sz="3200" b="1" dirty="0">
                <a:solidFill>
                  <a:schemeClr val="bg1"/>
                </a:solidFill>
                <a:latin typeface="+mn-ea"/>
              </a:rPr>
              <a:t>表面</a:t>
            </a:r>
            <a:r>
              <a:rPr lang="zh-CN" altLang="en-US" sz="2400" b="1" dirty="0">
                <a:solidFill>
                  <a:schemeClr val="bg1"/>
                </a:solidFill>
                <a:latin typeface="+mn-ea"/>
              </a:rPr>
              <a:t>到</a:t>
            </a:r>
            <a:r>
              <a:rPr lang="zh-CN" altLang="en-US" sz="3200" b="1" dirty="0">
                <a:solidFill>
                  <a:schemeClr val="bg1"/>
                </a:solidFill>
                <a:latin typeface="+mn-ea"/>
              </a:rPr>
              <a:t>底层</a:t>
            </a:r>
            <a:endParaRPr lang="zh-CN" altLang="en-US" sz="3200" b="1" dirty="0">
              <a:solidFill>
                <a:schemeClr val="bg1"/>
              </a:solidFill>
              <a:latin typeface="+mn-ea"/>
            </a:endParaRPr>
          </a:p>
        </p:txBody>
      </p:sp>
      <p:grpSp>
        <p:nvGrpSpPr>
          <p:cNvPr id="57" name="组合 56"/>
          <p:cNvGrpSpPr/>
          <p:nvPr/>
        </p:nvGrpSpPr>
        <p:grpSpPr>
          <a:xfrm>
            <a:off x="5247432" y="856957"/>
            <a:ext cx="5418081" cy="4232144"/>
            <a:chOff x="6327549" y="862680"/>
            <a:chExt cx="5418081" cy="4232144"/>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rcRect l="412" t="30823" r="-412" b="-25873"/>
            <a:stretch>
              <a:fillRect/>
            </a:stretch>
          </p:blipFill>
          <p:spPr>
            <a:xfrm>
              <a:off x="6327549" y="2322777"/>
              <a:ext cx="5418081" cy="2772047"/>
            </a:xfrm>
            <a:prstGeom prst="can">
              <a:avLst>
                <a:gd name="adj" fmla="val 50000"/>
              </a:avLst>
            </a:prstGeom>
          </p:spPr>
        </p:pic>
        <p:sp>
          <p:nvSpPr>
            <p:cNvPr id="49" name="椭圆 48"/>
            <p:cNvSpPr/>
            <p:nvPr/>
          </p:nvSpPr>
          <p:spPr>
            <a:xfrm>
              <a:off x="6327549" y="2296609"/>
              <a:ext cx="5418081" cy="1439174"/>
            </a:xfrm>
            <a:prstGeom prst="ellipse">
              <a:avLst/>
            </a:prstGeom>
            <a:gradFill>
              <a:gsLst>
                <a:gs pos="0">
                  <a:srgbClr val="025794"/>
                </a:gs>
                <a:gs pos="100000">
                  <a:srgbClr val="106BAC"/>
                </a:gs>
                <a:gs pos="0">
                  <a:srgbClr val="41B0FF"/>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7194804" y="862680"/>
              <a:ext cx="3549899" cy="2780314"/>
              <a:chOff x="6928877" y="794015"/>
              <a:chExt cx="4191664" cy="3282950"/>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rcRect l="31240" t="15162" r="39821" b="5753"/>
              <a:stretch>
                <a:fillRect/>
              </a:stretch>
            </p:blipFill>
            <p:spPr>
              <a:xfrm>
                <a:off x="9587767" y="794016"/>
                <a:ext cx="1532774" cy="2779428"/>
              </a:xfrm>
              <a:prstGeom prst="rect">
                <a:avLst/>
              </a:prstGeom>
            </p:spPr>
          </p:pic>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l="30016" t="16648" r="38556" b="7463"/>
              <a:stretch>
                <a:fillRect/>
              </a:stretch>
            </p:blipFill>
            <p:spPr>
              <a:xfrm>
                <a:off x="8240821" y="822281"/>
                <a:ext cx="1871957" cy="2999327"/>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rcRect l="31566" t="17635" r="39611" b="7612"/>
              <a:stretch>
                <a:fillRect/>
              </a:stretch>
            </p:blipFill>
            <p:spPr>
              <a:xfrm>
                <a:off x="6928877" y="794015"/>
                <a:ext cx="1907659" cy="3282950"/>
              </a:xfrm>
              <a:prstGeom prst="rect">
                <a:avLst/>
              </a:prstGeom>
            </p:spPr>
          </p:pic>
        </p:grpSp>
      </p:grpSp>
      <p:sp>
        <p:nvSpPr>
          <p:cNvPr id="60" name="任意多边形: 形状 59"/>
          <p:cNvSpPr/>
          <p:nvPr/>
        </p:nvSpPr>
        <p:spPr>
          <a:xfrm>
            <a:off x="5391075" y="-6271634"/>
            <a:ext cx="4894373" cy="10001694"/>
          </a:xfrm>
          <a:custGeom>
            <a:avLst/>
            <a:gdLst>
              <a:gd name="connsiteX0" fmla="*/ 2312907 w 4713966"/>
              <a:gd name="connsiteY0" fmla="*/ 0 h 9967200"/>
              <a:gd name="connsiteX1" fmla="*/ 4694402 w 4713966"/>
              <a:gd name="connsiteY1" fmla="*/ 9375686 h 9967200"/>
              <a:gd name="connsiteX2" fmla="*/ 4701797 w 4713966"/>
              <a:gd name="connsiteY2" fmla="*/ 9386516 h 9967200"/>
              <a:gd name="connsiteX3" fmla="*/ 4713966 w 4713966"/>
              <a:gd name="connsiteY3" fmla="*/ 9440380 h 9967200"/>
              <a:gd name="connsiteX4" fmla="*/ 4712492 w 4713966"/>
              <a:gd name="connsiteY4" fmla="*/ 9446904 h 9967200"/>
              <a:gd name="connsiteX5" fmla="*/ 4713966 w 4713966"/>
              <a:gd name="connsiteY5" fmla="*/ 9452706 h 9967200"/>
              <a:gd name="connsiteX6" fmla="*/ 4711181 w 4713966"/>
              <a:gd name="connsiteY6" fmla="*/ 9452706 h 9967200"/>
              <a:gd name="connsiteX7" fmla="*/ 4701797 w 4713966"/>
              <a:gd name="connsiteY7" fmla="*/ 9494244 h 9967200"/>
              <a:gd name="connsiteX8" fmla="*/ 2356983 w 4713966"/>
              <a:gd name="connsiteY8" fmla="*/ 9967200 h 9967200"/>
              <a:gd name="connsiteX9" fmla="*/ 12169 w 4713966"/>
              <a:gd name="connsiteY9" fmla="*/ 9494244 h 9967200"/>
              <a:gd name="connsiteX10" fmla="*/ 2785 w 4713966"/>
              <a:gd name="connsiteY10" fmla="*/ 9452706 h 9967200"/>
              <a:gd name="connsiteX11" fmla="*/ 0 w 4713966"/>
              <a:gd name="connsiteY11" fmla="*/ 9452706 h 9967200"/>
              <a:gd name="connsiteX12" fmla="*/ 1448 w 4713966"/>
              <a:gd name="connsiteY12" fmla="*/ 9446789 h 9967200"/>
              <a:gd name="connsiteX13" fmla="*/ 0 w 4713966"/>
              <a:gd name="connsiteY13" fmla="*/ 9440380 h 9967200"/>
              <a:gd name="connsiteX14" fmla="*/ 12169 w 4713966"/>
              <a:gd name="connsiteY14" fmla="*/ 9386516 h 9967200"/>
              <a:gd name="connsiteX15" fmla="*/ 18445 w 4713966"/>
              <a:gd name="connsiteY15" fmla="*/ 9377325 h 99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3966" h="9967200">
                <a:moveTo>
                  <a:pt x="2312907" y="0"/>
                </a:moveTo>
                <a:lnTo>
                  <a:pt x="4694402" y="9375686"/>
                </a:lnTo>
                <a:lnTo>
                  <a:pt x="4701797" y="9386516"/>
                </a:lnTo>
                <a:cubicBezTo>
                  <a:pt x="4709844" y="9404226"/>
                  <a:pt x="4713966" y="9422195"/>
                  <a:pt x="4713966" y="9440380"/>
                </a:cubicBezTo>
                <a:lnTo>
                  <a:pt x="4712492" y="9446904"/>
                </a:lnTo>
                <a:lnTo>
                  <a:pt x="4713966" y="9452706"/>
                </a:lnTo>
                <a:lnTo>
                  <a:pt x="4711181" y="9452706"/>
                </a:lnTo>
                <a:lnTo>
                  <a:pt x="4701797" y="9494244"/>
                </a:lnTo>
                <a:cubicBezTo>
                  <a:pt x="4581096" y="9759897"/>
                  <a:pt x="3577351" y="9967200"/>
                  <a:pt x="2356983" y="9967200"/>
                </a:cubicBezTo>
                <a:cubicBezTo>
                  <a:pt x="1136615" y="9967200"/>
                  <a:pt x="132870" y="9759897"/>
                  <a:pt x="12169" y="9494244"/>
                </a:cubicBezTo>
                <a:lnTo>
                  <a:pt x="2785" y="9452706"/>
                </a:lnTo>
                <a:lnTo>
                  <a:pt x="0" y="9452706"/>
                </a:lnTo>
                <a:lnTo>
                  <a:pt x="1448" y="9446789"/>
                </a:lnTo>
                <a:lnTo>
                  <a:pt x="0" y="9440380"/>
                </a:lnTo>
                <a:cubicBezTo>
                  <a:pt x="0" y="9422195"/>
                  <a:pt x="4122" y="9404226"/>
                  <a:pt x="12169" y="9386516"/>
                </a:cubicBezTo>
                <a:lnTo>
                  <a:pt x="18445" y="9377325"/>
                </a:lnTo>
                <a:close/>
              </a:path>
            </a:pathLst>
          </a:custGeom>
          <a:gradFill>
            <a:gsLst>
              <a:gs pos="50000">
                <a:schemeClr val="accent4">
                  <a:lumMod val="20000"/>
                  <a:lumOff val="80000"/>
                  <a:alpha val="31000"/>
                </a:schemeClr>
              </a:gs>
              <a:gs pos="0">
                <a:schemeClr val="accent4">
                  <a:lumMod val="20000"/>
                  <a:lumOff val="80000"/>
                  <a:alpha val="0"/>
                </a:schemeClr>
              </a:gs>
              <a:gs pos="100000">
                <a:schemeClr val="accent4">
                  <a:lumMod val="20000"/>
                  <a:lumOff val="8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框 60"/>
          <p:cNvSpPr txBox="1"/>
          <p:nvPr/>
        </p:nvSpPr>
        <p:spPr>
          <a:xfrm>
            <a:off x="2687955" y="4749165"/>
            <a:ext cx="9083675" cy="1691640"/>
          </a:xfrm>
          <a:prstGeom prst="rect">
            <a:avLst/>
          </a:prstGeom>
          <a:noFill/>
        </p:spPr>
        <p:txBody>
          <a:bodyPr wrap="square" rtlCol="0">
            <a:spAutoFit/>
          </a:bodyPr>
          <a:lstStyle/>
          <a:p>
            <a:pPr algn="ctr"/>
            <a:r>
              <a:rPr lang="zh-CN" altLang="en-US" sz="3200" b="1" dirty="0">
                <a:solidFill>
                  <a:schemeClr val="bg1"/>
                </a:solidFill>
                <a:latin typeface="+mn-ea"/>
              </a:rPr>
              <a:t>教材开发</a:t>
            </a:r>
            <a:endParaRPr lang="zh-CN" altLang="en-US" sz="3200" b="1" dirty="0">
              <a:solidFill>
                <a:schemeClr val="bg1"/>
              </a:solidFill>
              <a:latin typeface="+mn-ea"/>
            </a:endParaRPr>
          </a:p>
          <a:p>
            <a:pPr algn="ctr"/>
            <a:r>
              <a:rPr lang="zh-CN" altLang="en-US" sz="3600" b="1" dirty="0">
                <a:solidFill>
                  <a:schemeClr val="bg1"/>
                </a:solidFill>
                <a:latin typeface="+mn-ea"/>
              </a:rPr>
              <a:t>《基于</a:t>
            </a:r>
            <a:r>
              <a:rPr lang="en-US" altLang="zh-CN" sz="3600" b="1" dirty="0">
                <a:solidFill>
                  <a:schemeClr val="bg1"/>
                </a:solidFill>
                <a:latin typeface="+mn-ea"/>
              </a:rPr>
              <a:t>MicroPython</a:t>
            </a:r>
            <a:r>
              <a:rPr lang="zh-CN" altLang="en-US" sz="3600" b="1" dirty="0">
                <a:solidFill>
                  <a:schemeClr val="bg1"/>
                </a:solidFill>
                <a:latin typeface="+mn-ea"/>
              </a:rPr>
              <a:t>与</a:t>
            </a:r>
            <a:r>
              <a:rPr lang="en-US" altLang="zh-CN" sz="3600" b="1" dirty="0">
                <a:solidFill>
                  <a:schemeClr val="bg1"/>
                </a:solidFill>
                <a:latin typeface="+mn-ea"/>
              </a:rPr>
              <a:t>ESP32</a:t>
            </a:r>
            <a:r>
              <a:rPr lang="zh-CN" altLang="en-US" sz="3600" b="1" dirty="0">
                <a:solidFill>
                  <a:schemeClr val="bg1"/>
                </a:solidFill>
                <a:latin typeface="+mn-ea"/>
              </a:rPr>
              <a:t>的嵌入式开发实战》第三章节</a:t>
            </a:r>
            <a:r>
              <a:rPr lang="en-US" altLang="zh-CN" sz="3600" b="1" dirty="0">
                <a:solidFill>
                  <a:schemeClr val="bg1"/>
                </a:solidFill>
                <a:latin typeface="+mn-ea"/>
              </a:rPr>
              <a:t>  </a:t>
            </a:r>
            <a:r>
              <a:rPr lang="zh-CN" altLang="en-US" sz="3600" b="1" dirty="0">
                <a:solidFill>
                  <a:schemeClr val="bg1"/>
                </a:solidFill>
                <a:latin typeface="+mn-ea"/>
              </a:rPr>
              <a:t>巡线小车动手实践</a:t>
            </a:r>
            <a:endParaRPr lang="zh-CN" altLang="en-US" sz="3600" b="1" dirty="0">
              <a:solidFill>
                <a:schemeClr val="bg1"/>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232753"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rot="10800000" flipV="1">
            <a:off x="-19298870" y="-4432840"/>
            <a:ext cx="16275765" cy="16389095"/>
          </a:xfrm>
          <a:prstGeom prst="ellipse">
            <a:avLst/>
          </a:prstGeom>
          <a:gradFill flip="none" rotWithShape="1">
            <a:gsLst>
              <a:gs pos="0">
                <a:srgbClr val="0071C2">
                  <a:alpha val="70000"/>
                </a:srgbClr>
              </a:gs>
              <a:gs pos="8000">
                <a:srgbClr val="0071C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弧形 9"/>
          <p:cNvSpPr/>
          <p:nvPr/>
        </p:nvSpPr>
        <p:spPr>
          <a:xfrm>
            <a:off x="-20778883" y="-5348852"/>
            <a:ext cx="18661261" cy="18253480"/>
          </a:xfrm>
          <a:prstGeom prst="arc">
            <a:avLst>
              <a:gd name="adj1" fmla="val 20263161"/>
              <a:gd name="adj2" fmla="val 1226554"/>
            </a:avLst>
          </a:prstGeom>
          <a:ln w="12700">
            <a:gradFill>
              <a:gsLst>
                <a:gs pos="100000">
                  <a:schemeClr val="accent1">
                    <a:lumMod val="5000"/>
                    <a:lumOff val="95000"/>
                    <a:alpha val="0"/>
                  </a:schemeClr>
                </a:gs>
                <a:gs pos="0">
                  <a:schemeClr val="accent1">
                    <a:lumMod val="45000"/>
                    <a:lumOff val="5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05"/>
          <p:cNvGrpSpPr/>
          <p:nvPr/>
        </p:nvGrpSpPr>
        <p:grpSpPr>
          <a:xfrm>
            <a:off x="-3640849" y="695238"/>
            <a:ext cx="527184" cy="507773"/>
            <a:chOff x="425558" y="325428"/>
            <a:chExt cx="942261" cy="942261"/>
          </a:xfrm>
        </p:grpSpPr>
        <p:sp>
          <p:nvSpPr>
            <p:cNvPr id="3" name="椭圆 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01"/>
          <p:cNvGrpSpPr/>
          <p:nvPr/>
        </p:nvGrpSpPr>
        <p:grpSpPr>
          <a:xfrm>
            <a:off x="-3657991" y="5929707"/>
            <a:ext cx="427006" cy="411284"/>
            <a:chOff x="425558" y="325428"/>
            <a:chExt cx="942261" cy="942261"/>
          </a:xfrm>
        </p:grpSpPr>
        <p:sp>
          <p:nvSpPr>
            <p:cNvPr id="9" name="椭圆 8"/>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00"/>
          <p:cNvGrpSpPr/>
          <p:nvPr/>
        </p:nvGrpSpPr>
        <p:grpSpPr>
          <a:xfrm>
            <a:off x="-3614614" y="2906872"/>
            <a:ext cx="1166086" cy="1123151"/>
            <a:chOff x="425558" y="325428"/>
            <a:chExt cx="942261" cy="942261"/>
          </a:xfrm>
        </p:grpSpPr>
        <p:sp>
          <p:nvSpPr>
            <p:cNvPr id="13" name="椭圆 1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02"/>
          <p:cNvGrpSpPr/>
          <p:nvPr/>
        </p:nvGrpSpPr>
        <p:grpSpPr>
          <a:xfrm>
            <a:off x="-4491749" y="7601100"/>
            <a:ext cx="527184" cy="507773"/>
            <a:chOff x="425558" y="325428"/>
            <a:chExt cx="942261" cy="942261"/>
          </a:xfrm>
        </p:grpSpPr>
        <p:sp>
          <p:nvSpPr>
            <p:cNvPr id="15" name="椭圆 14"/>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11"/>
          <p:cNvSpPr/>
          <p:nvPr/>
        </p:nvSpPr>
        <p:spPr>
          <a:xfrm>
            <a:off x="-3444489" y="5679123"/>
            <a:ext cx="1193116" cy="448364"/>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14"/>
          <p:cNvSpPr/>
          <p:nvPr/>
        </p:nvSpPr>
        <p:spPr>
          <a:xfrm>
            <a:off x="-3023103" y="2388862"/>
            <a:ext cx="2815696" cy="1058117"/>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15"/>
          <p:cNvSpPr/>
          <p:nvPr/>
        </p:nvSpPr>
        <p:spPr>
          <a:xfrm>
            <a:off x="-3376714" y="411281"/>
            <a:ext cx="1420684" cy="533882"/>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3307779" y="5652374"/>
            <a:ext cx="1123281" cy="523220"/>
          </a:xfrm>
          <a:prstGeom prst="rect">
            <a:avLst/>
          </a:prstGeom>
          <a:noFill/>
        </p:spPr>
        <p:txBody>
          <a:bodyPr wrap="square" rtlCol="0">
            <a:spAutoFit/>
          </a:bodyPr>
          <a:lstStyle/>
          <a:p>
            <a:pPr algn="ctr"/>
            <a:r>
              <a:rPr lang="zh-CN" altLang="en-US" sz="1400" dirty="0">
                <a:solidFill>
                  <a:schemeClr val="bg1">
                    <a:alpha val="0"/>
                  </a:schemeClr>
                </a:solidFill>
                <a:latin typeface="思源黑体 Heavy" panose="020B0A00000000000000" charset="-122"/>
                <a:ea typeface="思源黑体 Heavy" panose="020B0A00000000000000" charset="-122"/>
              </a:rPr>
              <a:t>专业大语言模型研发</a:t>
            </a:r>
            <a:endParaRPr lang="zh-CN" altLang="en-US" sz="1400" dirty="0">
              <a:solidFill>
                <a:schemeClr val="bg1">
                  <a:alpha val="0"/>
                </a:schemeClr>
              </a:solidFill>
              <a:latin typeface="思源黑体 Heavy" panose="020B0A00000000000000" charset="-122"/>
              <a:ea typeface="思源黑体 Heavy" panose="020B0A00000000000000" charset="-122"/>
            </a:endParaRPr>
          </a:p>
        </p:txBody>
      </p:sp>
      <p:sp>
        <p:nvSpPr>
          <p:cNvPr id="21" name="!!12"/>
          <p:cNvSpPr/>
          <p:nvPr/>
        </p:nvSpPr>
        <p:spPr>
          <a:xfrm>
            <a:off x="-4202574" y="7370062"/>
            <a:ext cx="1193116" cy="448364"/>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72" name="文本框 1071"/>
          <p:cNvSpPr txBox="1"/>
          <p:nvPr/>
        </p:nvSpPr>
        <p:spPr>
          <a:xfrm>
            <a:off x="-2285466" y="2435490"/>
            <a:ext cx="1795856" cy="941348"/>
          </a:xfrm>
          <a:prstGeom prst="rect">
            <a:avLst/>
          </a:prstGeom>
          <a:noFill/>
        </p:spPr>
        <p:txBody>
          <a:bodyPr wrap="square">
            <a:spAutoFit/>
          </a:bodyPr>
          <a:lstStyle/>
          <a:p>
            <a:pPr algn="ctr">
              <a:lnSpc>
                <a:spcPct val="120000"/>
              </a:lnSpc>
            </a:pPr>
            <a:r>
              <a:rPr lang="zh-CN" altLang="en-US" sz="2400" b="1" dirty="0">
                <a:solidFill>
                  <a:schemeClr val="bg1"/>
                </a:solidFill>
                <a:latin typeface="+mn-ea"/>
                <a:sym typeface="微软雅黑" panose="020B0503020204020204" pitchFamily="34" charset="-122"/>
              </a:rPr>
              <a:t>课程体系与教材开发</a:t>
            </a:r>
            <a:endParaRPr lang="en-US" altLang="zh-CN" sz="2400" b="1" dirty="0">
              <a:solidFill>
                <a:schemeClr val="bg1"/>
              </a:solidFill>
              <a:latin typeface="+mn-ea"/>
              <a:sym typeface="微软雅黑" panose="020B0503020204020204" pitchFamily="34" charset="-122"/>
            </a:endParaRPr>
          </a:p>
        </p:txBody>
      </p:sp>
      <p:grpSp>
        <p:nvGrpSpPr>
          <p:cNvPr id="57" name="组合 56"/>
          <p:cNvGrpSpPr/>
          <p:nvPr/>
        </p:nvGrpSpPr>
        <p:grpSpPr>
          <a:xfrm>
            <a:off x="13153787" y="2013125"/>
            <a:ext cx="5418081" cy="4232144"/>
            <a:chOff x="6327549" y="862680"/>
            <a:chExt cx="5418081" cy="4232144"/>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rcRect l="412" t="30823" r="-412" b="-25873"/>
            <a:stretch>
              <a:fillRect/>
            </a:stretch>
          </p:blipFill>
          <p:spPr>
            <a:xfrm>
              <a:off x="6327549" y="2322777"/>
              <a:ext cx="5418081" cy="2772047"/>
            </a:xfrm>
            <a:prstGeom prst="can">
              <a:avLst>
                <a:gd name="adj" fmla="val 50000"/>
              </a:avLst>
            </a:prstGeom>
          </p:spPr>
        </p:pic>
        <p:sp>
          <p:nvSpPr>
            <p:cNvPr id="49" name="椭圆 48"/>
            <p:cNvSpPr/>
            <p:nvPr/>
          </p:nvSpPr>
          <p:spPr>
            <a:xfrm>
              <a:off x="6327549" y="2296609"/>
              <a:ext cx="5418081" cy="1439174"/>
            </a:xfrm>
            <a:prstGeom prst="ellipse">
              <a:avLst/>
            </a:prstGeom>
            <a:gradFill>
              <a:gsLst>
                <a:gs pos="0">
                  <a:srgbClr val="025794"/>
                </a:gs>
                <a:gs pos="100000">
                  <a:srgbClr val="106BAC"/>
                </a:gs>
                <a:gs pos="0">
                  <a:srgbClr val="41B0FF"/>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7194804" y="862680"/>
              <a:ext cx="3549899" cy="2780314"/>
              <a:chOff x="6928877" y="794015"/>
              <a:chExt cx="4191664" cy="3282950"/>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rcRect l="31240" t="15162" r="39821" b="5753"/>
              <a:stretch>
                <a:fillRect/>
              </a:stretch>
            </p:blipFill>
            <p:spPr>
              <a:xfrm>
                <a:off x="9587767" y="794016"/>
                <a:ext cx="1532774" cy="2779428"/>
              </a:xfrm>
              <a:prstGeom prst="rect">
                <a:avLst/>
              </a:prstGeom>
            </p:spPr>
          </p:pic>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l="30016" t="16648" r="38556" b="7463"/>
              <a:stretch>
                <a:fillRect/>
              </a:stretch>
            </p:blipFill>
            <p:spPr>
              <a:xfrm>
                <a:off x="8240821" y="822281"/>
                <a:ext cx="1871957" cy="2999327"/>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rcRect l="31566" t="17635" r="39611" b="7612"/>
              <a:stretch>
                <a:fillRect/>
              </a:stretch>
            </p:blipFill>
            <p:spPr>
              <a:xfrm>
                <a:off x="6928877" y="794015"/>
                <a:ext cx="1907659" cy="3282950"/>
              </a:xfrm>
              <a:prstGeom prst="rect">
                <a:avLst/>
              </a:prstGeom>
            </p:spPr>
          </p:pic>
        </p:grpSp>
      </p:grpSp>
      <p:sp>
        <p:nvSpPr>
          <p:cNvPr id="60" name="任意多边形: 形状 59"/>
          <p:cNvSpPr/>
          <p:nvPr/>
        </p:nvSpPr>
        <p:spPr>
          <a:xfrm>
            <a:off x="13388235" y="-5115466"/>
            <a:ext cx="4894373" cy="10001694"/>
          </a:xfrm>
          <a:custGeom>
            <a:avLst/>
            <a:gdLst>
              <a:gd name="connsiteX0" fmla="*/ 2312907 w 4713966"/>
              <a:gd name="connsiteY0" fmla="*/ 0 h 9967200"/>
              <a:gd name="connsiteX1" fmla="*/ 4694402 w 4713966"/>
              <a:gd name="connsiteY1" fmla="*/ 9375686 h 9967200"/>
              <a:gd name="connsiteX2" fmla="*/ 4701797 w 4713966"/>
              <a:gd name="connsiteY2" fmla="*/ 9386516 h 9967200"/>
              <a:gd name="connsiteX3" fmla="*/ 4713966 w 4713966"/>
              <a:gd name="connsiteY3" fmla="*/ 9440380 h 9967200"/>
              <a:gd name="connsiteX4" fmla="*/ 4712492 w 4713966"/>
              <a:gd name="connsiteY4" fmla="*/ 9446904 h 9967200"/>
              <a:gd name="connsiteX5" fmla="*/ 4713966 w 4713966"/>
              <a:gd name="connsiteY5" fmla="*/ 9452706 h 9967200"/>
              <a:gd name="connsiteX6" fmla="*/ 4711181 w 4713966"/>
              <a:gd name="connsiteY6" fmla="*/ 9452706 h 9967200"/>
              <a:gd name="connsiteX7" fmla="*/ 4701797 w 4713966"/>
              <a:gd name="connsiteY7" fmla="*/ 9494244 h 9967200"/>
              <a:gd name="connsiteX8" fmla="*/ 2356983 w 4713966"/>
              <a:gd name="connsiteY8" fmla="*/ 9967200 h 9967200"/>
              <a:gd name="connsiteX9" fmla="*/ 12169 w 4713966"/>
              <a:gd name="connsiteY9" fmla="*/ 9494244 h 9967200"/>
              <a:gd name="connsiteX10" fmla="*/ 2785 w 4713966"/>
              <a:gd name="connsiteY10" fmla="*/ 9452706 h 9967200"/>
              <a:gd name="connsiteX11" fmla="*/ 0 w 4713966"/>
              <a:gd name="connsiteY11" fmla="*/ 9452706 h 9967200"/>
              <a:gd name="connsiteX12" fmla="*/ 1448 w 4713966"/>
              <a:gd name="connsiteY12" fmla="*/ 9446789 h 9967200"/>
              <a:gd name="connsiteX13" fmla="*/ 0 w 4713966"/>
              <a:gd name="connsiteY13" fmla="*/ 9440380 h 9967200"/>
              <a:gd name="connsiteX14" fmla="*/ 12169 w 4713966"/>
              <a:gd name="connsiteY14" fmla="*/ 9386516 h 9967200"/>
              <a:gd name="connsiteX15" fmla="*/ 18445 w 4713966"/>
              <a:gd name="connsiteY15" fmla="*/ 9377325 h 99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3966" h="9967200">
                <a:moveTo>
                  <a:pt x="2312907" y="0"/>
                </a:moveTo>
                <a:lnTo>
                  <a:pt x="4694402" y="9375686"/>
                </a:lnTo>
                <a:lnTo>
                  <a:pt x="4701797" y="9386516"/>
                </a:lnTo>
                <a:cubicBezTo>
                  <a:pt x="4709844" y="9404226"/>
                  <a:pt x="4713966" y="9422195"/>
                  <a:pt x="4713966" y="9440380"/>
                </a:cubicBezTo>
                <a:lnTo>
                  <a:pt x="4712492" y="9446904"/>
                </a:lnTo>
                <a:lnTo>
                  <a:pt x="4713966" y="9452706"/>
                </a:lnTo>
                <a:lnTo>
                  <a:pt x="4711181" y="9452706"/>
                </a:lnTo>
                <a:lnTo>
                  <a:pt x="4701797" y="9494244"/>
                </a:lnTo>
                <a:cubicBezTo>
                  <a:pt x="4581096" y="9759897"/>
                  <a:pt x="3577351" y="9967200"/>
                  <a:pt x="2356983" y="9967200"/>
                </a:cubicBezTo>
                <a:cubicBezTo>
                  <a:pt x="1136615" y="9967200"/>
                  <a:pt x="132870" y="9759897"/>
                  <a:pt x="12169" y="9494244"/>
                </a:cubicBezTo>
                <a:lnTo>
                  <a:pt x="2785" y="9452706"/>
                </a:lnTo>
                <a:lnTo>
                  <a:pt x="0" y="9452706"/>
                </a:lnTo>
                <a:lnTo>
                  <a:pt x="1448" y="9446789"/>
                </a:lnTo>
                <a:lnTo>
                  <a:pt x="0" y="9440380"/>
                </a:lnTo>
                <a:cubicBezTo>
                  <a:pt x="0" y="9422195"/>
                  <a:pt x="4122" y="9404226"/>
                  <a:pt x="12169" y="9386516"/>
                </a:cubicBezTo>
                <a:lnTo>
                  <a:pt x="18445" y="9377325"/>
                </a:lnTo>
                <a:close/>
              </a:path>
            </a:pathLst>
          </a:custGeom>
          <a:gradFill>
            <a:gsLst>
              <a:gs pos="50000">
                <a:schemeClr val="accent4">
                  <a:lumMod val="20000"/>
                  <a:lumOff val="80000"/>
                  <a:alpha val="31000"/>
                </a:schemeClr>
              </a:gs>
              <a:gs pos="0">
                <a:schemeClr val="accent4">
                  <a:lumMod val="20000"/>
                  <a:lumOff val="80000"/>
                  <a:alpha val="0"/>
                </a:schemeClr>
              </a:gs>
              <a:gs pos="100000">
                <a:schemeClr val="accent4">
                  <a:lumMod val="20000"/>
                  <a:lumOff val="8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框 60"/>
          <p:cNvSpPr txBox="1"/>
          <p:nvPr/>
        </p:nvSpPr>
        <p:spPr>
          <a:xfrm>
            <a:off x="13153786" y="5817896"/>
            <a:ext cx="5418081" cy="584775"/>
          </a:xfrm>
          <a:prstGeom prst="rect">
            <a:avLst/>
          </a:prstGeom>
          <a:noFill/>
        </p:spPr>
        <p:txBody>
          <a:bodyPr wrap="square" rtlCol="0">
            <a:spAutoFit/>
          </a:bodyPr>
          <a:lstStyle/>
          <a:p>
            <a:pPr algn="ctr"/>
            <a:r>
              <a:rPr lang="zh-CN" altLang="en-US" sz="3200" b="1" dirty="0">
                <a:solidFill>
                  <a:schemeClr val="bg1"/>
                </a:solidFill>
                <a:latin typeface="+mn-ea"/>
              </a:rPr>
              <a:t>教材开发 涵盖各个阶段</a:t>
            </a:r>
            <a:endParaRPr lang="zh-CN" altLang="en-US" sz="4000" b="1" dirty="0">
              <a:solidFill>
                <a:schemeClr val="bg1"/>
              </a:solidFill>
              <a:latin typeface="+mn-ea"/>
            </a:endParaRPr>
          </a:p>
        </p:txBody>
      </p:sp>
      <p:sp>
        <p:nvSpPr>
          <p:cNvPr id="50" name="梯形 49"/>
          <p:cNvSpPr/>
          <p:nvPr/>
        </p:nvSpPr>
        <p:spPr>
          <a:xfrm>
            <a:off x="4483662" y="8287691"/>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483662" y="8525816"/>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4483662" y="8534706"/>
            <a:ext cx="1588135" cy="275590"/>
          </a:xfrm>
          <a:prstGeom prst="rect">
            <a:avLst/>
          </a:prstGeom>
          <a:noFill/>
        </p:spPr>
        <p:txBody>
          <a:bodyPr wrap="square" rtlCol="0">
            <a:spAutoFit/>
          </a:bodyPr>
          <a:lstStyle/>
          <a:p>
            <a:pPr algn="ctr"/>
            <a:r>
              <a:rPr lang="en-US" altLang="zh-CN" sz="1200" b="1" dirty="0">
                <a:solidFill>
                  <a:schemeClr val="bg1"/>
                </a:solidFill>
                <a:latin typeface="+mn-ea"/>
              </a:rPr>
              <a:t>Scratch</a:t>
            </a:r>
            <a:endParaRPr lang="en-US" altLang="zh-CN" sz="1200" b="1" dirty="0">
              <a:solidFill>
                <a:schemeClr val="bg1"/>
              </a:solidFill>
              <a:latin typeface="+mn-ea"/>
            </a:endParaRPr>
          </a:p>
        </p:txBody>
      </p:sp>
      <p:pic>
        <p:nvPicPr>
          <p:cNvPr id="54" name="Picture 2" descr="Visual Programming with Scratch | Digitech Academ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7852" y="7818426"/>
            <a:ext cx="603250" cy="667385"/>
          </a:xfrm>
          <a:prstGeom prst="rect">
            <a:avLst/>
          </a:prstGeom>
          <a:noFill/>
          <a:extLst>
            <a:ext uri="{909E8E84-426E-40DD-AFC4-6F175D3DCCD1}">
              <a14:hiddenFill xmlns:a14="http://schemas.microsoft.com/office/drawing/2010/main">
                <a:solidFill>
                  <a:srgbClr val="FFFFFF"/>
                </a:solidFill>
              </a14:hiddenFill>
            </a:ext>
          </a:extLst>
        </p:spPr>
      </p:pic>
      <p:sp>
        <p:nvSpPr>
          <p:cNvPr id="55" name="梯形 54"/>
          <p:cNvSpPr/>
          <p:nvPr/>
        </p:nvSpPr>
        <p:spPr>
          <a:xfrm>
            <a:off x="4483662" y="9445296"/>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483662" y="9683421"/>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4483662" y="9692311"/>
            <a:ext cx="1588135" cy="275590"/>
          </a:xfrm>
          <a:prstGeom prst="rect">
            <a:avLst/>
          </a:prstGeom>
          <a:noFill/>
        </p:spPr>
        <p:txBody>
          <a:bodyPr wrap="square" rtlCol="0">
            <a:spAutoFit/>
          </a:bodyPr>
          <a:lstStyle/>
          <a:p>
            <a:pPr algn="ctr"/>
            <a:r>
              <a:rPr lang="en-US" altLang="zh-CN" sz="1200" b="1" dirty="0" err="1">
                <a:solidFill>
                  <a:schemeClr val="bg1"/>
                </a:solidFill>
                <a:latin typeface="+mn-ea"/>
              </a:rPr>
              <a:t>Micropython</a:t>
            </a:r>
            <a:endParaRPr lang="en-US" altLang="zh-CN" sz="1200" b="1" dirty="0" err="1">
              <a:solidFill>
                <a:schemeClr val="bg1"/>
              </a:solidFill>
              <a:latin typeface="+mn-ea"/>
            </a:endParaRPr>
          </a:p>
        </p:txBody>
      </p:sp>
      <p:sp>
        <p:nvSpPr>
          <p:cNvPr id="62" name="梯形 61"/>
          <p:cNvSpPr/>
          <p:nvPr/>
        </p:nvSpPr>
        <p:spPr>
          <a:xfrm>
            <a:off x="4483662" y="10598456"/>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4483662" y="10836581"/>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4483662" y="10863251"/>
            <a:ext cx="1588135" cy="275590"/>
          </a:xfrm>
          <a:prstGeom prst="rect">
            <a:avLst/>
          </a:prstGeom>
          <a:noFill/>
        </p:spPr>
        <p:txBody>
          <a:bodyPr wrap="square" rtlCol="0">
            <a:spAutoFit/>
          </a:bodyPr>
          <a:lstStyle/>
          <a:p>
            <a:pPr algn="ctr"/>
            <a:r>
              <a:rPr lang="en-US" altLang="zh-CN" sz="1200" b="1" dirty="0">
                <a:solidFill>
                  <a:schemeClr val="bg1"/>
                </a:solidFill>
                <a:latin typeface="+mn-ea"/>
              </a:rPr>
              <a:t>Arduino</a:t>
            </a:r>
            <a:endParaRPr lang="en-US" altLang="zh-CN" sz="1200" b="1" dirty="0">
              <a:solidFill>
                <a:schemeClr val="bg1"/>
              </a:solidFill>
              <a:latin typeface="+mn-ea"/>
            </a:endParaRPr>
          </a:p>
        </p:txBody>
      </p:sp>
      <p:sp>
        <p:nvSpPr>
          <p:cNvPr id="65" name="梯形 64"/>
          <p:cNvSpPr/>
          <p:nvPr/>
        </p:nvSpPr>
        <p:spPr>
          <a:xfrm>
            <a:off x="4483662" y="11730661"/>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83662" y="11968786"/>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4483662" y="11994821"/>
            <a:ext cx="1588135" cy="275590"/>
          </a:xfrm>
          <a:prstGeom prst="rect">
            <a:avLst/>
          </a:prstGeom>
          <a:noFill/>
        </p:spPr>
        <p:txBody>
          <a:bodyPr wrap="square" rtlCol="0">
            <a:spAutoFit/>
          </a:bodyPr>
          <a:lstStyle/>
          <a:p>
            <a:pPr algn="ctr"/>
            <a:r>
              <a:rPr lang="en-US" altLang="zh-CN" sz="1200" b="1" dirty="0">
                <a:solidFill>
                  <a:schemeClr val="bg1"/>
                </a:solidFill>
                <a:latin typeface="+mn-ea"/>
              </a:rPr>
              <a:t>Keil</a:t>
            </a:r>
            <a:endParaRPr lang="en-US" altLang="zh-CN" sz="1200" b="1" dirty="0">
              <a:solidFill>
                <a:schemeClr val="bg1"/>
              </a:solidFill>
              <a:latin typeface="+mn-ea"/>
            </a:endParaRPr>
          </a:p>
        </p:txBody>
      </p:sp>
      <p:pic>
        <p:nvPicPr>
          <p:cNvPr id="68" name="Picture 4" descr="MicroPython Primer for Makers - What is MicroPython? - Tutorial Australia"/>
          <p:cNvPicPr>
            <a:picLocks noChangeAspect="1" noChangeArrowheads="1"/>
          </p:cNvPicPr>
          <p:nvPr/>
        </p:nvPicPr>
        <p:blipFill rotWithShape="1">
          <a:blip r:embed="rId6" cstate="print">
            <a:clrChange>
              <a:clrFrom>
                <a:srgbClr val="FFFFFF">
                  <a:alpha val="100000"/>
                </a:srgbClr>
              </a:clrFrom>
              <a:clrTo>
                <a:srgbClr val="FFFFFF">
                  <a:alpha val="100000"/>
                  <a:alpha val="0"/>
                </a:srgbClr>
              </a:clrTo>
            </a:clrChange>
            <a:lum bright="100000"/>
            <a:extLst>
              <a:ext uri="{28A0092B-C50C-407E-A947-70E740481C1C}">
                <a14:useLocalDpi xmlns:a14="http://schemas.microsoft.com/office/drawing/2010/main" val="0"/>
              </a:ext>
            </a:extLst>
          </a:blip>
          <a:srcRect b="18938"/>
          <a:stretch>
            <a:fillRect/>
          </a:stretch>
        </p:blipFill>
        <p:spPr bwMode="auto">
          <a:xfrm>
            <a:off x="4965627" y="9139861"/>
            <a:ext cx="647065" cy="52451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High Resolution Arduino Logo Arduino Logo, Trademark, Poster ..."/>
          <p:cNvPicPr>
            <a:picLocks noChangeAspect="1" noChangeArrowheads="1"/>
          </p:cNvPicPr>
          <p:nvPr/>
        </p:nvPicPr>
        <p:blipFill>
          <a:blip r:embed="rId7" cstate="print">
            <a:lum bright="100000"/>
            <a:extLst>
              <a:ext uri="{BEBA8EAE-BF5A-486C-A8C5-ECC9F3942E4B}">
                <a14:imgProps xmlns:a14="http://schemas.microsoft.com/office/drawing/2010/main">
                  <a14:imgLayer r:embed="rId8">
                    <a14:imgEffect>
                      <a14:backgroundRemoval t="5114" b="89915" l="5100" r="95300">
                        <a14:foregroundMark x1="7600" y1="24858" x2="14700" y2="16335"/>
                        <a14:foregroundMark x1="14700" y1="16335" x2="36200" y2="12784"/>
                        <a14:foregroundMark x1="36200" y1="12784" x2="53500" y2="44602"/>
                        <a14:foregroundMark x1="53500" y1="44602" x2="67000" y2="58807"/>
                        <a14:foregroundMark x1="67000" y1="58807" x2="85200" y2="57670"/>
                        <a14:foregroundMark x1="85200" y1="57670" x2="87055" y2="46532"/>
                        <a14:foregroundMark x1="81805" y1="18517" x2="81300" y2="17188"/>
                        <a14:foregroundMark x1="67697" y1="16797" x2="56600" y2="16477"/>
                        <a14:foregroundMark x1="81300" y1="17188" x2="79848" y2="17146"/>
                        <a14:foregroundMark x1="56600" y1="16477" x2="45352" y2="32712"/>
                        <a14:foregroundMark x1="38916" y1="49135" x2="38200" y2="51136"/>
                        <a14:foregroundMark x1="24638" y1="56611" x2="19900" y2="58523"/>
                        <a14:foregroundMark x1="37276" y1="51509" x2="36942" y2="51644"/>
                        <a14:foregroundMark x1="38200" y1="51136" x2="37753" y2="51316"/>
                        <a14:foregroundMark x1="19900" y1="58523" x2="5100" y2="34801"/>
                        <a14:foregroundMark x1="5100" y1="34801" x2="10700" y2="21165"/>
                        <a14:foregroundMark x1="10700" y1="21165" x2="12100" y2="19886"/>
                        <a14:foregroundMark x1="28700" y1="10653" x2="16000" y2="12074"/>
                        <a14:foregroundMark x1="16000" y1="12074" x2="20700" y2="9233"/>
                        <a14:foregroundMark x1="20700" y1="9233" x2="35588" y2="7797"/>
                        <a14:foregroundMark x1="21500" y1="35369" x2="33647" y2="35901"/>
                        <a14:foregroundMark x1="73200" y1="31108" x2="72300" y2="43040"/>
                        <a14:foregroundMark x1="69300" y1="37500" x2="78400" y2="37642"/>
                        <a14:foregroundMark x1="82000" y1="17756" x2="80900" y2="17472"/>
                        <a14:foregroundMark x1="76754" y1="14782" x2="78222" y2="16007"/>
                        <a14:foregroundMark x1="74700" y1="13068" x2="76682" y2="14722"/>
                        <a14:foregroundMark x1="89465" y1="32696" x2="89600" y2="32955"/>
                        <a14:foregroundMark x1="88564" y1="30971" x2="88707" y2="31246"/>
                        <a14:foregroundMark x1="58000" y1="19176" x2="68000" y2="12358"/>
                        <a14:foregroundMark x1="68000" y1="12358" x2="87200" y2="13352"/>
                        <a14:foregroundMark x1="87200" y1="13352" x2="90600" y2="29119"/>
                        <a14:foregroundMark x1="88434" y1="47396" x2="87300" y2="56960"/>
                        <a14:foregroundMark x1="89454" y1="38788" x2="88439" y2="47350"/>
                        <a14:foregroundMark x1="90600" y1="29119" x2="89594" y2="37608"/>
                        <a14:foregroundMark x1="87300" y1="56960" x2="86000" y2="61364"/>
                        <a14:foregroundMark x1="92500" y1="49290" x2="95300" y2="37926"/>
                        <a14:foregroundMark x1="95300" y1="37926" x2="92800" y2="27273"/>
                        <a14:foregroundMark x1="78100" y1="7386" x2="70100" y2="6960"/>
                        <a14:foregroundMark x1="64800" y1="7244" x2="66400" y2="6676"/>
                        <a14:foregroundMark x1="27700" y1="6392" x2="19100" y2="7244"/>
                        <a14:foregroundMark x1="20400" y1="6392" x2="18400" y2="6960"/>
                        <a14:foregroundMark x1="69500" y1="6108" x2="74900" y2="5540"/>
                        <a14:foregroundMark x1="74900" y1="5540" x2="78000" y2="6108"/>
                        <a14:foregroundMark x1="23900" y1="6108" x2="28100" y2="5824"/>
                        <a14:foregroundMark x1="24700" y1="5114" x2="28700" y2="5114"/>
                        <a14:foregroundMark x1="24300" y1="38068" x2="30000" y2="37358"/>
                        <a14:foregroundMark x1="90300" y1="41903" x2="89000" y2="39915"/>
                        <a14:foregroundMark x1="87600" y1="46449" x2="87700" y2="45313"/>
                        <a14:foregroundMark x1="89100" y1="41903" x2="88300" y2="43750"/>
                        <a14:foregroundMark x1="28600" y1="56818" x2="30000" y2="56676"/>
                        <a14:backgroundMark x1="40900" y1="6250" x2="36500" y2="7813"/>
                        <a14:backgroundMark x1="35900" y1="7244" x2="37100" y2="7813"/>
                        <a14:backgroundMark x1="34500" y1="37500" x2="34400" y2="35085"/>
                        <a14:backgroundMark x1="34300" y1="35369" x2="34100" y2="35085"/>
                        <a14:backgroundMark x1="34700" y1="35795" x2="33600" y2="35795"/>
                        <a14:backgroundMark x1="43600" y1="36364" x2="36100" y2="50426"/>
                        <a14:backgroundMark x1="36100" y1="50426" x2="30624" y2="55220"/>
                        <a14:backgroundMark x1="44000" y1="36364" x2="44000" y2="34659"/>
                        <a14:backgroundMark x1="42700" y1="36364" x2="44000" y2="35227"/>
                        <a14:backgroundMark x1="43600" y1="34233" x2="44700" y2="34801"/>
                        <a14:backgroundMark x1="25700" y1="56250" x2="28500" y2="55824"/>
                        <a14:backgroundMark x1="24800" y1="56250" x2="27100" y2="56250"/>
                        <a14:backgroundMark x1="70000" y1="18324" x2="75800" y2="16903"/>
                        <a14:backgroundMark x1="75800" y1="16903" x2="83100" y2="22017"/>
                        <a14:backgroundMark x1="83100" y1="22017" x2="86800" y2="30824"/>
                        <a14:backgroundMark x1="86800" y1="30824" x2="88100" y2="39205"/>
                        <a14:backgroundMark x1="88355" y1="41319" x2="88500" y2="41051"/>
                        <a14:backgroundMark x1="86500" y1="44744" x2="87414" y2="43056"/>
                        <a14:backgroundMark x1="87700" y1="36790" x2="87500" y2="45313"/>
                        <a14:backgroundMark x1="87500" y1="45313" x2="87300" y2="45313"/>
                        <a14:backgroundMark x1="87364" y1="43016" x2="86800" y2="46449"/>
                        <a14:backgroundMark x1="87900" y1="31818" x2="88500" y2="33381"/>
                        <a14:backgroundMark x1="88500" y1="31960" x2="88100" y2="29403"/>
                        <a14:backgroundMark x1="83700" y1="21591" x2="82800" y2="21591"/>
                        <a14:backgroundMark x1="71300" y1="17614" x2="69900" y2="18040"/>
                        <a14:backgroundMark x1="71200" y1="17188" x2="68300" y2="18608"/>
                        <a14:backgroundMark x1="71100" y1="17614" x2="68700" y2="17045"/>
                        <a14:backgroundMark x1="68800" y1="17472" x2="68000" y2="17472"/>
                        <a14:backgroundMark x1="93900" y1="5540" x2="94800" y2="5824"/>
                      </a14:backgroundRemoval>
                    </a14:imgEffect>
                  </a14:imgLayer>
                </a14:imgProps>
              </a:ext>
              <a:ext uri="{28A0092B-C50C-407E-A947-70E740481C1C}">
                <a14:useLocalDpi xmlns:a14="http://schemas.microsoft.com/office/drawing/2010/main" val="0"/>
              </a:ext>
            </a:extLst>
          </a:blip>
          <a:srcRect/>
          <a:stretch>
            <a:fillRect/>
          </a:stretch>
        </p:blipFill>
        <p:spPr bwMode="auto">
          <a:xfrm>
            <a:off x="4878632" y="10367951"/>
            <a:ext cx="758190" cy="53403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p:cNvPicPr>
            <a:picLocks noChangeAspect="1" noChangeArrowheads="1"/>
          </p:cNvPicPr>
          <p:nvPr/>
        </p:nvPicPr>
        <p:blipFill rotWithShape="1">
          <a:blip r:embed="rId9">
            <a:lum bright="100000"/>
            <a:extLst>
              <a:ext uri="{BEBA8EAE-BF5A-486C-A8C5-ECC9F3942E4B}">
                <a14:imgProps xmlns:a14="http://schemas.microsoft.com/office/drawing/2010/main">
                  <a14:imgLayer r:embed="rId10">
                    <a14:imgEffect>
                      <a14:backgroundRemoval t="39844" b="57031" l="25260" r="39453">
                        <a14:foregroundMark x1="25260" y1="45313" x2="25260" y2="47266"/>
                        <a14:foregroundMark x1="39453" y1="43750" x2="39453" y2="44661"/>
                        <a14:backgroundMark x1="36328" y1="44792" x2="36979" y2="46354"/>
                        <a14:backgroundMark x1="27604" y1="43750" x2="27604" y2="43750"/>
                        <a14:backgroundMark x1="30469" y1="46484" x2="30469" y2="46484"/>
                        <a14:backgroundMark x1="32422" y1="48828" x2="32422" y2="48828"/>
                        <a14:backgroundMark x1="33073" y1="50000" x2="33073" y2="50000"/>
                        <a14:backgroundMark x1="28776" y1="50651" x2="28776" y2="50651"/>
                      </a14:backgroundRemoval>
                    </a14:imgEffect>
                  </a14:imgLayer>
                </a14:imgProps>
              </a:ext>
              <a:ext uri="{28A0092B-C50C-407E-A947-70E740481C1C}">
                <a14:useLocalDpi xmlns:a14="http://schemas.microsoft.com/office/drawing/2010/main" val="0"/>
              </a:ext>
            </a:extLst>
          </a:blip>
          <a:srcRect l="23600" t="37718" r="59396" b="40723"/>
          <a:stretch>
            <a:fillRect/>
          </a:stretch>
        </p:blipFill>
        <p:spPr bwMode="auto">
          <a:xfrm>
            <a:off x="4985312" y="11255046"/>
            <a:ext cx="544830" cy="690880"/>
          </a:xfrm>
          <a:prstGeom prst="rect">
            <a:avLst/>
          </a:prstGeom>
          <a:noFill/>
          <a:extLst>
            <a:ext uri="{909E8E84-426E-40DD-AFC4-6F175D3DCCD1}">
              <a14:hiddenFill xmlns:a14="http://schemas.microsoft.com/office/drawing/2010/main">
                <a:solidFill>
                  <a:srgbClr val="FFFFFF"/>
                </a:solidFill>
              </a14:hiddenFill>
            </a:ext>
          </a:extLst>
        </p:spPr>
      </p:pic>
      <p:pic>
        <p:nvPicPr>
          <p:cNvPr id="85" name="图片 8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8982" y="12472"/>
            <a:ext cx="12921735" cy="68141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232753"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rot="10800000" flipV="1">
            <a:off x="-19298870" y="-4432840"/>
            <a:ext cx="16275765" cy="16389095"/>
          </a:xfrm>
          <a:prstGeom prst="ellipse">
            <a:avLst/>
          </a:prstGeom>
          <a:gradFill flip="none" rotWithShape="1">
            <a:gsLst>
              <a:gs pos="0">
                <a:srgbClr val="0071C2">
                  <a:alpha val="70000"/>
                </a:srgbClr>
              </a:gs>
              <a:gs pos="8000">
                <a:srgbClr val="0071C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弧形 9"/>
          <p:cNvSpPr/>
          <p:nvPr/>
        </p:nvSpPr>
        <p:spPr>
          <a:xfrm>
            <a:off x="-20778883" y="-5348852"/>
            <a:ext cx="18661261" cy="18253480"/>
          </a:xfrm>
          <a:prstGeom prst="arc">
            <a:avLst>
              <a:gd name="adj1" fmla="val 20263161"/>
              <a:gd name="adj2" fmla="val 1226554"/>
            </a:avLst>
          </a:prstGeom>
          <a:ln w="12700">
            <a:gradFill>
              <a:gsLst>
                <a:gs pos="100000">
                  <a:schemeClr val="accent1">
                    <a:lumMod val="5000"/>
                    <a:lumOff val="95000"/>
                    <a:alpha val="0"/>
                  </a:schemeClr>
                </a:gs>
                <a:gs pos="0">
                  <a:schemeClr val="accent1">
                    <a:lumMod val="45000"/>
                    <a:lumOff val="5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05"/>
          <p:cNvGrpSpPr/>
          <p:nvPr/>
        </p:nvGrpSpPr>
        <p:grpSpPr>
          <a:xfrm>
            <a:off x="-3640849" y="695238"/>
            <a:ext cx="527184" cy="507773"/>
            <a:chOff x="425558" y="325428"/>
            <a:chExt cx="942261" cy="942261"/>
          </a:xfrm>
        </p:grpSpPr>
        <p:sp>
          <p:nvSpPr>
            <p:cNvPr id="3" name="椭圆 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01"/>
          <p:cNvGrpSpPr/>
          <p:nvPr/>
        </p:nvGrpSpPr>
        <p:grpSpPr>
          <a:xfrm>
            <a:off x="-3657991" y="5929707"/>
            <a:ext cx="427006" cy="411284"/>
            <a:chOff x="425558" y="325428"/>
            <a:chExt cx="942261" cy="942261"/>
          </a:xfrm>
        </p:grpSpPr>
        <p:sp>
          <p:nvSpPr>
            <p:cNvPr id="9" name="椭圆 8"/>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00"/>
          <p:cNvGrpSpPr/>
          <p:nvPr/>
        </p:nvGrpSpPr>
        <p:grpSpPr>
          <a:xfrm>
            <a:off x="-3614614" y="2906872"/>
            <a:ext cx="1166086" cy="1123151"/>
            <a:chOff x="425558" y="325428"/>
            <a:chExt cx="942261" cy="942261"/>
          </a:xfrm>
        </p:grpSpPr>
        <p:sp>
          <p:nvSpPr>
            <p:cNvPr id="13" name="椭圆 1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02"/>
          <p:cNvGrpSpPr/>
          <p:nvPr/>
        </p:nvGrpSpPr>
        <p:grpSpPr>
          <a:xfrm>
            <a:off x="-4491749" y="7601100"/>
            <a:ext cx="527184" cy="507773"/>
            <a:chOff x="425558" y="325428"/>
            <a:chExt cx="942261" cy="942261"/>
          </a:xfrm>
        </p:grpSpPr>
        <p:sp>
          <p:nvSpPr>
            <p:cNvPr id="15" name="椭圆 14"/>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11"/>
          <p:cNvSpPr/>
          <p:nvPr/>
        </p:nvSpPr>
        <p:spPr>
          <a:xfrm>
            <a:off x="-3444489" y="5679123"/>
            <a:ext cx="1193116" cy="448364"/>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14"/>
          <p:cNvSpPr/>
          <p:nvPr/>
        </p:nvSpPr>
        <p:spPr>
          <a:xfrm>
            <a:off x="-3023103" y="2388862"/>
            <a:ext cx="2815696" cy="1058117"/>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15"/>
          <p:cNvSpPr/>
          <p:nvPr/>
        </p:nvSpPr>
        <p:spPr>
          <a:xfrm>
            <a:off x="-3376714" y="411281"/>
            <a:ext cx="1420684" cy="533882"/>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3307779" y="5652374"/>
            <a:ext cx="1123281" cy="523220"/>
          </a:xfrm>
          <a:prstGeom prst="rect">
            <a:avLst/>
          </a:prstGeom>
          <a:noFill/>
        </p:spPr>
        <p:txBody>
          <a:bodyPr wrap="square" rtlCol="0">
            <a:spAutoFit/>
          </a:bodyPr>
          <a:lstStyle/>
          <a:p>
            <a:pPr algn="ctr"/>
            <a:r>
              <a:rPr lang="zh-CN" altLang="en-US" sz="1400" dirty="0">
                <a:solidFill>
                  <a:schemeClr val="bg1">
                    <a:alpha val="0"/>
                  </a:schemeClr>
                </a:solidFill>
                <a:latin typeface="思源黑体 Heavy" panose="020B0A00000000000000" charset="-122"/>
                <a:ea typeface="思源黑体 Heavy" panose="020B0A00000000000000" charset="-122"/>
              </a:rPr>
              <a:t>专业大语言模型研发</a:t>
            </a:r>
            <a:endParaRPr lang="zh-CN" altLang="en-US" sz="1400" dirty="0">
              <a:solidFill>
                <a:schemeClr val="bg1">
                  <a:alpha val="0"/>
                </a:schemeClr>
              </a:solidFill>
              <a:latin typeface="思源黑体 Heavy" panose="020B0A00000000000000" charset="-122"/>
              <a:ea typeface="思源黑体 Heavy" panose="020B0A00000000000000" charset="-122"/>
            </a:endParaRPr>
          </a:p>
        </p:txBody>
      </p:sp>
      <p:sp>
        <p:nvSpPr>
          <p:cNvPr id="21" name="!!12"/>
          <p:cNvSpPr/>
          <p:nvPr/>
        </p:nvSpPr>
        <p:spPr>
          <a:xfrm>
            <a:off x="-4202574" y="7370062"/>
            <a:ext cx="1193116" cy="448364"/>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72" name="文本框 1071"/>
          <p:cNvSpPr txBox="1"/>
          <p:nvPr/>
        </p:nvSpPr>
        <p:spPr>
          <a:xfrm>
            <a:off x="-2285466" y="2435490"/>
            <a:ext cx="1795856" cy="941348"/>
          </a:xfrm>
          <a:prstGeom prst="rect">
            <a:avLst/>
          </a:prstGeom>
          <a:noFill/>
        </p:spPr>
        <p:txBody>
          <a:bodyPr wrap="square">
            <a:spAutoFit/>
          </a:bodyPr>
          <a:lstStyle/>
          <a:p>
            <a:pPr algn="ctr">
              <a:lnSpc>
                <a:spcPct val="120000"/>
              </a:lnSpc>
            </a:pPr>
            <a:r>
              <a:rPr lang="zh-CN" altLang="en-US" sz="2400" dirty="0">
                <a:solidFill>
                  <a:schemeClr val="bg1"/>
                </a:solidFill>
                <a:latin typeface="思源黑体 Heavy" panose="020B0A00000000000000" charset="-122"/>
                <a:ea typeface="思源黑体 Heavy" panose="020B0A00000000000000" charset="-122"/>
                <a:sym typeface="微软雅黑" panose="020B0503020204020204" pitchFamily="34" charset="-122"/>
              </a:rPr>
              <a:t>课程体系与教材开发</a:t>
            </a:r>
            <a:endParaRPr lang="en-US" altLang="zh-CN" sz="2400" dirty="0">
              <a:solidFill>
                <a:schemeClr val="bg1"/>
              </a:solidFill>
              <a:latin typeface="思源黑体 Heavy" panose="020B0A00000000000000" charset="-122"/>
              <a:ea typeface="思源黑体 Heavy" panose="020B0A00000000000000" charset="-122"/>
              <a:sym typeface="微软雅黑" panose="020B0503020204020204" pitchFamily="34" charset="-122"/>
            </a:endParaRPr>
          </a:p>
        </p:txBody>
      </p:sp>
      <p:grpSp>
        <p:nvGrpSpPr>
          <p:cNvPr id="57" name="组合 56"/>
          <p:cNvGrpSpPr/>
          <p:nvPr/>
        </p:nvGrpSpPr>
        <p:grpSpPr>
          <a:xfrm>
            <a:off x="13153787" y="2013125"/>
            <a:ext cx="5418081" cy="4232144"/>
            <a:chOff x="6327549" y="862680"/>
            <a:chExt cx="5418081" cy="4232144"/>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rcRect l="412" t="30823" r="-412" b="-25873"/>
            <a:stretch>
              <a:fillRect/>
            </a:stretch>
          </p:blipFill>
          <p:spPr>
            <a:xfrm>
              <a:off x="6327549" y="2322777"/>
              <a:ext cx="5418081" cy="2772047"/>
            </a:xfrm>
            <a:prstGeom prst="can">
              <a:avLst>
                <a:gd name="adj" fmla="val 50000"/>
              </a:avLst>
            </a:prstGeom>
          </p:spPr>
        </p:pic>
        <p:sp>
          <p:nvSpPr>
            <p:cNvPr id="49" name="椭圆 48"/>
            <p:cNvSpPr/>
            <p:nvPr/>
          </p:nvSpPr>
          <p:spPr>
            <a:xfrm>
              <a:off x="6327549" y="2296609"/>
              <a:ext cx="5418081" cy="1439174"/>
            </a:xfrm>
            <a:prstGeom prst="ellipse">
              <a:avLst/>
            </a:prstGeom>
            <a:gradFill>
              <a:gsLst>
                <a:gs pos="0">
                  <a:srgbClr val="025794"/>
                </a:gs>
                <a:gs pos="100000">
                  <a:srgbClr val="106BAC"/>
                </a:gs>
                <a:gs pos="0">
                  <a:srgbClr val="41B0FF"/>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7194804" y="862680"/>
              <a:ext cx="3549899" cy="2780314"/>
              <a:chOff x="6928877" y="794015"/>
              <a:chExt cx="4191664" cy="3282950"/>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rcRect l="31240" t="15162" r="39821" b="5753"/>
              <a:stretch>
                <a:fillRect/>
              </a:stretch>
            </p:blipFill>
            <p:spPr>
              <a:xfrm>
                <a:off x="9587767" y="794016"/>
                <a:ext cx="1532774" cy="2779428"/>
              </a:xfrm>
              <a:prstGeom prst="rect">
                <a:avLst/>
              </a:prstGeom>
            </p:spPr>
          </p:pic>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l="30016" t="16648" r="38556" b="7463"/>
              <a:stretch>
                <a:fillRect/>
              </a:stretch>
            </p:blipFill>
            <p:spPr>
              <a:xfrm>
                <a:off x="8240821" y="822281"/>
                <a:ext cx="1871957" cy="2999327"/>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rcRect l="31566" t="17635" r="39611" b="7612"/>
              <a:stretch>
                <a:fillRect/>
              </a:stretch>
            </p:blipFill>
            <p:spPr>
              <a:xfrm>
                <a:off x="6928877" y="794015"/>
                <a:ext cx="1907659" cy="3282950"/>
              </a:xfrm>
              <a:prstGeom prst="rect">
                <a:avLst/>
              </a:prstGeom>
            </p:spPr>
          </p:pic>
        </p:grpSp>
      </p:grpSp>
      <p:sp>
        <p:nvSpPr>
          <p:cNvPr id="60" name="任意多边形: 形状 59"/>
          <p:cNvSpPr/>
          <p:nvPr/>
        </p:nvSpPr>
        <p:spPr>
          <a:xfrm>
            <a:off x="13388235" y="-5115466"/>
            <a:ext cx="4894373" cy="10001694"/>
          </a:xfrm>
          <a:custGeom>
            <a:avLst/>
            <a:gdLst>
              <a:gd name="connsiteX0" fmla="*/ 2312907 w 4713966"/>
              <a:gd name="connsiteY0" fmla="*/ 0 h 9967200"/>
              <a:gd name="connsiteX1" fmla="*/ 4694402 w 4713966"/>
              <a:gd name="connsiteY1" fmla="*/ 9375686 h 9967200"/>
              <a:gd name="connsiteX2" fmla="*/ 4701797 w 4713966"/>
              <a:gd name="connsiteY2" fmla="*/ 9386516 h 9967200"/>
              <a:gd name="connsiteX3" fmla="*/ 4713966 w 4713966"/>
              <a:gd name="connsiteY3" fmla="*/ 9440380 h 9967200"/>
              <a:gd name="connsiteX4" fmla="*/ 4712492 w 4713966"/>
              <a:gd name="connsiteY4" fmla="*/ 9446904 h 9967200"/>
              <a:gd name="connsiteX5" fmla="*/ 4713966 w 4713966"/>
              <a:gd name="connsiteY5" fmla="*/ 9452706 h 9967200"/>
              <a:gd name="connsiteX6" fmla="*/ 4711181 w 4713966"/>
              <a:gd name="connsiteY6" fmla="*/ 9452706 h 9967200"/>
              <a:gd name="connsiteX7" fmla="*/ 4701797 w 4713966"/>
              <a:gd name="connsiteY7" fmla="*/ 9494244 h 9967200"/>
              <a:gd name="connsiteX8" fmla="*/ 2356983 w 4713966"/>
              <a:gd name="connsiteY8" fmla="*/ 9967200 h 9967200"/>
              <a:gd name="connsiteX9" fmla="*/ 12169 w 4713966"/>
              <a:gd name="connsiteY9" fmla="*/ 9494244 h 9967200"/>
              <a:gd name="connsiteX10" fmla="*/ 2785 w 4713966"/>
              <a:gd name="connsiteY10" fmla="*/ 9452706 h 9967200"/>
              <a:gd name="connsiteX11" fmla="*/ 0 w 4713966"/>
              <a:gd name="connsiteY11" fmla="*/ 9452706 h 9967200"/>
              <a:gd name="connsiteX12" fmla="*/ 1448 w 4713966"/>
              <a:gd name="connsiteY12" fmla="*/ 9446789 h 9967200"/>
              <a:gd name="connsiteX13" fmla="*/ 0 w 4713966"/>
              <a:gd name="connsiteY13" fmla="*/ 9440380 h 9967200"/>
              <a:gd name="connsiteX14" fmla="*/ 12169 w 4713966"/>
              <a:gd name="connsiteY14" fmla="*/ 9386516 h 9967200"/>
              <a:gd name="connsiteX15" fmla="*/ 18445 w 4713966"/>
              <a:gd name="connsiteY15" fmla="*/ 9377325 h 99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3966" h="9967200">
                <a:moveTo>
                  <a:pt x="2312907" y="0"/>
                </a:moveTo>
                <a:lnTo>
                  <a:pt x="4694402" y="9375686"/>
                </a:lnTo>
                <a:lnTo>
                  <a:pt x="4701797" y="9386516"/>
                </a:lnTo>
                <a:cubicBezTo>
                  <a:pt x="4709844" y="9404226"/>
                  <a:pt x="4713966" y="9422195"/>
                  <a:pt x="4713966" y="9440380"/>
                </a:cubicBezTo>
                <a:lnTo>
                  <a:pt x="4712492" y="9446904"/>
                </a:lnTo>
                <a:lnTo>
                  <a:pt x="4713966" y="9452706"/>
                </a:lnTo>
                <a:lnTo>
                  <a:pt x="4711181" y="9452706"/>
                </a:lnTo>
                <a:lnTo>
                  <a:pt x="4701797" y="9494244"/>
                </a:lnTo>
                <a:cubicBezTo>
                  <a:pt x="4581096" y="9759897"/>
                  <a:pt x="3577351" y="9967200"/>
                  <a:pt x="2356983" y="9967200"/>
                </a:cubicBezTo>
                <a:cubicBezTo>
                  <a:pt x="1136615" y="9967200"/>
                  <a:pt x="132870" y="9759897"/>
                  <a:pt x="12169" y="9494244"/>
                </a:cubicBezTo>
                <a:lnTo>
                  <a:pt x="2785" y="9452706"/>
                </a:lnTo>
                <a:lnTo>
                  <a:pt x="0" y="9452706"/>
                </a:lnTo>
                <a:lnTo>
                  <a:pt x="1448" y="9446789"/>
                </a:lnTo>
                <a:lnTo>
                  <a:pt x="0" y="9440380"/>
                </a:lnTo>
                <a:cubicBezTo>
                  <a:pt x="0" y="9422195"/>
                  <a:pt x="4122" y="9404226"/>
                  <a:pt x="12169" y="9386516"/>
                </a:cubicBezTo>
                <a:lnTo>
                  <a:pt x="18445" y="9377325"/>
                </a:lnTo>
                <a:close/>
              </a:path>
            </a:pathLst>
          </a:custGeom>
          <a:gradFill>
            <a:gsLst>
              <a:gs pos="50000">
                <a:schemeClr val="accent4">
                  <a:lumMod val="20000"/>
                  <a:lumOff val="80000"/>
                  <a:alpha val="31000"/>
                </a:schemeClr>
              </a:gs>
              <a:gs pos="0">
                <a:schemeClr val="accent4">
                  <a:lumMod val="20000"/>
                  <a:lumOff val="80000"/>
                  <a:alpha val="0"/>
                </a:schemeClr>
              </a:gs>
              <a:gs pos="100000">
                <a:schemeClr val="accent4">
                  <a:lumMod val="20000"/>
                  <a:lumOff val="8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框 60"/>
          <p:cNvSpPr txBox="1"/>
          <p:nvPr/>
        </p:nvSpPr>
        <p:spPr>
          <a:xfrm>
            <a:off x="13153786" y="5817896"/>
            <a:ext cx="5418081" cy="584775"/>
          </a:xfrm>
          <a:prstGeom prst="rect">
            <a:avLst/>
          </a:prstGeom>
          <a:noFill/>
        </p:spPr>
        <p:txBody>
          <a:bodyPr wrap="square" rtlCol="0">
            <a:spAutoFit/>
          </a:bodyPr>
          <a:lstStyle/>
          <a:p>
            <a:pPr algn="ctr"/>
            <a:r>
              <a:rPr lang="zh-CN" altLang="en-US" sz="3200" b="1" dirty="0">
                <a:solidFill>
                  <a:schemeClr val="bg1"/>
                </a:solidFill>
                <a:latin typeface="+mn-ea"/>
              </a:rPr>
              <a:t>教材开发 涵盖各个阶段</a:t>
            </a:r>
            <a:endParaRPr lang="zh-CN" altLang="en-US" sz="4000" b="1" dirty="0">
              <a:solidFill>
                <a:schemeClr val="bg1"/>
              </a:solidFill>
              <a:latin typeface="+mn-ea"/>
            </a:endParaRPr>
          </a:p>
        </p:txBody>
      </p:sp>
      <p:sp>
        <p:nvSpPr>
          <p:cNvPr id="50" name="梯形 49"/>
          <p:cNvSpPr/>
          <p:nvPr/>
        </p:nvSpPr>
        <p:spPr>
          <a:xfrm>
            <a:off x="4483662" y="8287691"/>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483662" y="8525816"/>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4483662" y="8534706"/>
            <a:ext cx="1588135" cy="275590"/>
          </a:xfrm>
          <a:prstGeom prst="rect">
            <a:avLst/>
          </a:prstGeom>
          <a:noFill/>
        </p:spPr>
        <p:txBody>
          <a:bodyPr wrap="square" rtlCol="0">
            <a:spAutoFit/>
          </a:bodyPr>
          <a:lstStyle/>
          <a:p>
            <a:pPr algn="ctr"/>
            <a:r>
              <a:rPr lang="en-US" altLang="zh-CN" sz="1200" b="1" dirty="0">
                <a:solidFill>
                  <a:schemeClr val="bg1"/>
                </a:solidFill>
                <a:latin typeface="+mn-ea"/>
              </a:rPr>
              <a:t>Scratch</a:t>
            </a:r>
            <a:endParaRPr lang="en-US" altLang="zh-CN" sz="1200" b="1" dirty="0">
              <a:solidFill>
                <a:schemeClr val="bg1"/>
              </a:solidFill>
              <a:latin typeface="+mn-ea"/>
            </a:endParaRPr>
          </a:p>
        </p:txBody>
      </p:sp>
      <p:pic>
        <p:nvPicPr>
          <p:cNvPr id="54" name="Picture 2" descr="Visual Programming with Scratch | Digitech Academ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7852" y="7818426"/>
            <a:ext cx="603250" cy="667385"/>
          </a:xfrm>
          <a:prstGeom prst="rect">
            <a:avLst/>
          </a:prstGeom>
          <a:noFill/>
          <a:extLst>
            <a:ext uri="{909E8E84-426E-40DD-AFC4-6F175D3DCCD1}">
              <a14:hiddenFill xmlns:a14="http://schemas.microsoft.com/office/drawing/2010/main">
                <a:solidFill>
                  <a:srgbClr val="FFFFFF"/>
                </a:solidFill>
              </a14:hiddenFill>
            </a:ext>
          </a:extLst>
        </p:spPr>
      </p:pic>
      <p:sp>
        <p:nvSpPr>
          <p:cNvPr id="55" name="梯形 54"/>
          <p:cNvSpPr/>
          <p:nvPr/>
        </p:nvSpPr>
        <p:spPr>
          <a:xfrm>
            <a:off x="4483662" y="9445296"/>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483662" y="9683421"/>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4483662" y="9692311"/>
            <a:ext cx="1588135" cy="275590"/>
          </a:xfrm>
          <a:prstGeom prst="rect">
            <a:avLst/>
          </a:prstGeom>
          <a:noFill/>
        </p:spPr>
        <p:txBody>
          <a:bodyPr wrap="square" rtlCol="0">
            <a:spAutoFit/>
          </a:bodyPr>
          <a:lstStyle/>
          <a:p>
            <a:pPr algn="ctr"/>
            <a:r>
              <a:rPr lang="en-US" altLang="zh-CN" sz="1200" b="1" dirty="0" err="1">
                <a:solidFill>
                  <a:schemeClr val="bg1"/>
                </a:solidFill>
                <a:latin typeface="+mn-ea"/>
              </a:rPr>
              <a:t>Micropython</a:t>
            </a:r>
            <a:endParaRPr lang="en-US" altLang="zh-CN" sz="1200" b="1" dirty="0" err="1">
              <a:solidFill>
                <a:schemeClr val="bg1"/>
              </a:solidFill>
              <a:latin typeface="+mn-ea"/>
            </a:endParaRPr>
          </a:p>
        </p:txBody>
      </p:sp>
      <p:sp>
        <p:nvSpPr>
          <p:cNvPr id="62" name="梯形 61"/>
          <p:cNvSpPr/>
          <p:nvPr/>
        </p:nvSpPr>
        <p:spPr>
          <a:xfrm>
            <a:off x="4483662" y="10598456"/>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4483662" y="10836581"/>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4483662" y="10863251"/>
            <a:ext cx="1588135" cy="275590"/>
          </a:xfrm>
          <a:prstGeom prst="rect">
            <a:avLst/>
          </a:prstGeom>
          <a:noFill/>
        </p:spPr>
        <p:txBody>
          <a:bodyPr wrap="square" rtlCol="0">
            <a:spAutoFit/>
          </a:bodyPr>
          <a:lstStyle/>
          <a:p>
            <a:pPr algn="ctr"/>
            <a:r>
              <a:rPr lang="en-US" altLang="zh-CN" sz="1200" b="1" dirty="0">
                <a:solidFill>
                  <a:schemeClr val="bg1"/>
                </a:solidFill>
                <a:latin typeface="+mn-ea"/>
              </a:rPr>
              <a:t>Arduino</a:t>
            </a:r>
            <a:endParaRPr lang="en-US" altLang="zh-CN" sz="1200" b="1" dirty="0">
              <a:solidFill>
                <a:schemeClr val="bg1"/>
              </a:solidFill>
              <a:latin typeface="+mn-ea"/>
            </a:endParaRPr>
          </a:p>
        </p:txBody>
      </p:sp>
      <p:sp>
        <p:nvSpPr>
          <p:cNvPr id="65" name="梯形 64"/>
          <p:cNvSpPr/>
          <p:nvPr/>
        </p:nvSpPr>
        <p:spPr>
          <a:xfrm>
            <a:off x="4483662" y="11730661"/>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83662" y="11968786"/>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4483662" y="11994821"/>
            <a:ext cx="1588135" cy="275590"/>
          </a:xfrm>
          <a:prstGeom prst="rect">
            <a:avLst/>
          </a:prstGeom>
          <a:noFill/>
        </p:spPr>
        <p:txBody>
          <a:bodyPr wrap="square" rtlCol="0">
            <a:spAutoFit/>
          </a:bodyPr>
          <a:lstStyle/>
          <a:p>
            <a:pPr algn="ctr"/>
            <a:r>
              <a:rPr lang="en-US" altLang="zh-CN" sz="1200" b="1" dirty="0">
                <a:solidFill>
                  <a:schemeClr val="bg1"/>
                </a:solidFill>
                <a:latin typeface="+mn-ea"/>
              </a:rPr>
              <a:t>Keil</a:t>
            </a:r>
            <a:endParaRPr lang="en-US" altLang="zh-CN" sz="1200" b="1" dirty="0">
              <a:solidFill>
                <a:schemeClr val="bg1"/>
              </a:solidFill>
              <a:latin typeface="+mn-ea"/>
            </a:endParaRPr>
          </a:p>
        </p:txBody>
      </p:sp>
      <p:pic>
        <p:nvPicPr>
          <p:cNvPr id="68" name="Picture 4" descr="MicroPython Primer for Makers - What is MicroPython? - Tutorial Australia"/>
          <p:cNvPicPr>
            <a:picLocks noChangeAspect="1" noChangeArrowheads="1"/>
          </p:cNvPicPr>
          <p:nvPr/>
        </p:nvPicPr>
        <p:blipFill rotWithShape="1">
          <a:blip r:embed="rId6" cstate="print">
            <a:clrChange>
              <a:clrFrom>
                <a:srgbClr val="FFFFFF">
                  <a:alpha val="100000"/>
                </a:srgbClr>
              </a:clrFrom>
              <a:clrTo>
                <a:srgbClr val="FFFFFF">
                  <a:alpha val="100000"/>
                  <a:alpha val="0"/>
                </a:srgbClr>
              </a:clrTo>
            </a:clrChange>
            <a:lum bright="100000"/>
            <a:extLst>
              <a:ext uri="{28A0092B-C50C-407E-A947-70E740481C1C}">
                <a14:useLocalDpi xmlns:a14="http://schemas.microsoft.com/office/drawing/2010/main" val="0"/>
              </a:ext>
            </a:extLst>
          </a:blip>
          <a:srcRect b="18938"/>
          <a:stretch>
            <a:fillRect/>
          </a:stretch>
        </p:blipFill>
        <p:spPr bwMode="auto">
          <a:xfrm>
            <a:off x="4965627" y="9139861"/>
            <a:ext cx="647065" cy="52451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High Resolution Arduino Logo Arduino Logo, Trademark, Poster ..."/>
          <p:cNvPicPr>
            <a:picLocks noChangeAspect="1" noChangeArrowheads="1"/>
          </p:cNvPicPr>
          <p:nvPr/>
        </p:nvPicPr>
        <p:blipFill>
          <a:blip r:embed="rId7" cstate="print">
            <a:lum bright="100000"/>
            <a:extLst>
              <a:ext uri="{BEBA8EAE-BF5A-486C-A8C5-ECC9F3942E4B}">
                <a14:imgProps xmlns:a14="http://schemas.microsoft.com/office/drawing/2010/main">
                  <a14:imgLayer r:embed="rId8">
                    <a14:imgEffect>
                      <a14:backgroundRemoval t="5114" b="89915" l="5100" r="95300">
                        <a14:foregroundMark x1="7600" y1="24858" x2="14700" y2="16335"/>
                        <a14:foregroundMark x1="14700" y1="16335" x2="36200" y2="12784"/>
                        <a14:foregroundMark x1="36200" y1="12784" x2="53500" y2="44602"/>
                        <a14:foregroundMark x1="53500" y1="44602" x2="67000" y2="58807"/>
                        <a14:foregroundMark x1="67000" y1="58807" x2="85200" y2="57670"/>
                        <a14:foregroundMark x1="85200" y1="57670" x2="87055" y2="46532"/>
                        <a14:foregroundMark x1="81805" y1="18517" x2="81300" y2="17188"/>
                        <a14:foregroundMark x1="67697" y1="16797" x2="56600" y2="16477"/>
                        <a14:foregroundMark x1="81300" y1="17188" x2="79848" y2="17146"/>
                        <a14:foregroundMark x1="56600" y1="16477" x2="45352" y2="32712"/>
                        <a14:foregroundMark x1="38916" y1="49135" x2="38200" y2="51136"/>
                        <a14:foregroundMark x1="24638" y1="56611" x2="19900" y2="58523"/>
                        <a14:foregroundMark x1="37276" y1="51509" x2="36942" y2="51644"/>
                        <a14:foregroundMark x1="38200" y1="51136" x2="37753" y2="51316"/>
                        <a14:foregroundMark x1="19900" y1="58523" x2="5100" y2="34801"/>
                        <a14:foregroundMark x1="5100" y1="34801" x2="10700" y2="21165"/>
                        <a14:foregroundMark x1="10700" y1="21165" x2="12100" y2="19886"/>
                        <a14:foregroundMark x1="28700" y1="10653" x2="16000" y2="12074"/>
                        <a14:foregroundMark x1="16000" y1="12074" x2="20700" y2="9233"/>
                        <a14:foregroundMark x1="20700" y1="9233" x2="35588" y2="7797"/>
                        <a14:foregroundMark x1="21500" y1="35369" x2="33647" y2="35901"/>
                        <a14:foregroundMark x1="73200" y1="31108" x2="72300" y2="43040"/>
                        <a14:foregroundMark x1="69300" y1="37500" x2="78400" y2="37642"/>
                        <a14:foregroundMark x1="82000" y1="17756" x2="80900" y2="17472"/>
                        <a14:foregroundMark x1="76754" y1="14782" x2="78222" y2="16007"/>
                        <a14:foregroundMark x1="74700" y1="13068" x2="76682" y2="14722"/>
                        <a14:foregroundMark x1="89465" y1="32696" x2="89600" y2="32955"/>
                        <a14:foregroundMark x1="88564" y1="30971" x2="88707" y2="31246"/>
                        <a14:foregroundMark x1="58000" y1="19176" x2="68000" y2="12358"/>
                        <a14:foregroundMark x1="68000" y1="12358" x2="87200" y2="13352"/>
                        <a14:foregroundMark x1="87200" y1="13352" x2="90600" y2="29119"/>
                        <a14:foregroundMark x1="88434" y1="47396" x2="87300" y2="56960"/>
                        <a14:foregroundMark x1="89454" y1="38788" x2="88439" y2="47350"/>
                        <a14:foregroundMark x1="90600" y1="29119" x2="89594" y2="37608"/>
                        <a14:foregroundMark x1="87300" y1="56960" x2="86000" y2="61364"/>
                        <a14:foregroundMark x1="92500" y1="49290" x2="95300" y2="37926"/>
                        <a14:foregroundMark x1="95300" y1="37926" x2="92800" y2="27273"/>
                        <a14:foregroundMark x1="78100" y1="7386" x2="70100" y2="6960"/>
                        <a14:foregroundMark x1="64800" y1="7244" x2="66400" y2="6676"/>
                        <a14:foregroundMark x1="27700" y1="6392" x2="19100" y2="7244"/>
                        <a14:foregroundMark x1="20400" y1="6392" x2="18400" y2="6960"/>
                        <a14:foregroundMark x1="69500" y1="6108" x2="74900" y2="5540"/>
                        <a14:foregroundMark x1="74900" y1="5540" x2="78000" y2="6108"/>
                        <a14:foregroundMark x1="23900" y1="6108" x2="28100" y2="5824"/>
                        <a14:foregroundMark x1="24700" y1="5114" x2="28700" y2="5114"/>
                        <a14:foregroundMark x1="24300" y1="38068" x2="30000" y2="37358"/>
                        <a14:foregroundMark x1="90300" y1="41903" x2="89000" y2="39915"/>
                        <a14:foregroundMark x1="87600" y1="46449" x2="87700" y2="45313"/>
                        <a14:foregroundMark x1="89100" y1="41903" x2="88300" y2="43750"/>
                        <a14:foregroundMark x1="28600" y1="56818" x2="30000" y2="56676"/>
                        <a14:backgroundMark x1="40900" y1="6250" x2="36500" y2="7813"/>
                        <a14:backgroundMark x1="35900" y1="7244" x2="37100" y2="7813"/>
                        <a14:backgroundMark x1="34500" y1="37500" x2="34400" y2="35085"/>
                        <a14:backgroundMark x1="34300" y1="35369" x2="34100" y2="35085"/>
                        <a14:backgroundMark x1="34700" y1="35795" x2="33600" y2="35795"/>
                        <a14:backgroundMark x1="43600" y1="36364" x2="36100" y2="50426"/>
                        <a14:backgroundMark x1="36100" y1="50426" x2="30624" y2="55220"/>
                        <a14:backgroundMark x1="44000" y1="36364" x2="44000" y2="34659"/>
                        <a14:backgroundMark x1="42700" y1="36364" x2="44000" y2="35227"/>
                        <a14:backgroundMark x1="43600" y1="34233" x2="44700" y2="34801"/>
                        <a14:backgroundMark x1="25700" y1="56250" x2="28500" y2="55824"/>
                        <a14:backgroundMark x1="24800" y1="56250" x2="27100" y2="56250"/>
                        <a14:backgroundMark x1="70000" y1="18324" x2="75800" y2="16903"/>
                        <a14:backgroundMark x1="75800" y1="16903" x2="83100" y2="22017"/>
                        <a14:backgroundMark x1="83100" y1="22017" x2="86800" y2="30824"/>
                        <a14:backgroundMark x1="86800" y1="30824" x2="88100" y2="39205"/>
                        <a14:backgroundMark x1="88355" y1="41319" x2="88500" y2="41051"/>
                        <a14:backgroundMark x1="86500" y1="44744" x2="87414" y2="43056"/>
                        <a14:backgroundMark x1="87700" y1="36790" x2="87500" y2="45313"/>
                        <a14:backgroundMark x1="87500" y1="45313" x2="87300" y2="45313"/>
                        <a14:backgroundMark x1="87364" y1="43016" x2="86800" y2="46449"/>
                        <a14:backgroundMark x1="87900" y1="31818" x2="88500" y2="33381"/>
                        <a14:backgroundMark x1="88500" y1="31960" x2="88100" y2="29403"/>
                        <a14:backgroundMark x1="83700" y1="21591" x2="82800" y2="21591"/>
                        <a14:backgroundMark x1="71300" y1="17614" x2="69900" y2="18040"/>
                        <a14:backgroundMark x1="71200" y1="17188" x2="68300" y2="18608"/>
                        <a14:backgroundMark x1="71100" y1="17614" x2="68700" y2="17045"/>
                        <a14:backgroundMark x1="68800" y1="17472" x2="68000" y2="17472"/>
                        <a14:backgroundMark x1="93900" y1="5540" x2="94800" y2="5824"/>
                      </a14:backgroundRemoval>
                    </a14:imgEffect>
                  </a14:imgLayer>
                </a14:imgProps>
              </a:ext>
              <a:ext uri="{28A0092B-C50C-407E-A947-70E740481C1C}">
                <a14:useLocalDpi xmlns:a14="http://schemas.microsoft.com/office/drawing/2010/main" val="0"/>
              </a:ext>
            </a:extLst>
          </a:blip>
          <a:srcRect/>
          <a:stretch>
            <a:fillRect/>
          </a:stretch>
        </p:blipFill>
        <p:spPr bwMode="auto">
          <a:xfrm>
            <a:off x="4878632" y="10367951"/>
            <a:ext cx="758190" cy="53403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p:cNvPicPr>
            <a:picLocks noChangeAspect="1" noChangeArrowheads="1"/>
          </p:cNvPicPr>
          <p:nvPr/>
        </p:nvPicPr>
        <p:blipFill rotWithShape="1">
          <a:blip r:embed="rId9">
            <a:lum bright="100000"/>
            <a:extLst>
              <a:ext uri="{BEBA8EAE-BF5A-486C-A8C5-ECC9F3942E4B}">
                <a14:imgProps xmlns:a14="http://schemas.microsoft.com/office/drawing/2010/main">
                  <a14:imgLayer r:embed="rId10">
                    <a14:imgEffect>
                      <a14:backgroundRemoval t="39844" b="57031" l="25260" r="39453">
                        <a14:foregroundMark x1="25260" y1="45313" x2="25260" y2="47266"/>
                        <a14:foregroundMark x1="39453" y1="43750" x2="39453" y2="44661"/>
                        <a14:backgroundMark x1="36328" y1="44792" x2="36979" y2="46354"/>
                        <a14:backgroundMark x1="27604" y1="43750" x2="27604" y2="43750"/>
                        <a14:backgroundMark x1="30469" y1="46484" x2="30469" y2="46484"/>
                        <a14:backgroundMark x1="32422" y1="48828" x2="32422" y2="48828"/>
                        <a14:backgroundMark x1="33073" y1="50000" x2="33073" y2="50000"/>
                        <a14:backgroundMark x1="28776" y1="50651" x2="28776" y2="50651"/>
                      </a14:backgroundRemoval>
                    </a14:imgEffect>
                  </a14:imgLayer>
                </a14:imgProps>
              </a:ext>
              <a:ext uri="{28A0092B-C50C-407E-A947-70E740481C1C}">
                <a14:useLocalDpi xmlns:a14="http://schemas.microsoft.com/office/drawing/2010/main" val="0"/>
              </a:ext>
            </a:extLst>
          </a:blip>
          <a:srcRect l="23600" t="37718" r="59396" b="40723"/>
          <a:stretch>
            <a:fillRect/>
          </a:stretch>
        </p:blipFill>
        <p:spPr bwMode="auto">
          <a:xfrm>
            <a:off x="4985312" y="11255046"/>
            <a:ext cx="544830" cy="690880"/>
          </a:xfrm>
          <a:prstGeom prst="rect">
            <a:avLst/>
          </a:prstGeom>
          <a:noFill/>
          <a:extLst>
            <a:ext uri="{909E8E84-426E-40DD-AFC4-6F175D3DCCD1}">
              <a14:hiddenFill xmlns:a14="http://schemas.microsoft.com/office/drawing/2010/main">
                <a:solidFill>
                  <a:srgbClr val="FFFFFF"/>
                </a:solidFill>
              </a14:hiddenFill>
            </a:ext>
          </a:extLst>
        </p:spPr>
      </p:pic>
      <p:pic>
        <p:nvPicPr>
          <p:cNvPr id="85" name="图片 8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60838" y="-19224982"/>
            <a:ext cx="75818572" cy="39982449"/>
          </a:xfrm>
          <a:prstGeom prst="rect">
            <a:avLst/>
          </a:prstGeom>
        </p:spPr>
      </p:pic>
      <p:sp>
        <p:nvSpPr>
          <p:cNvPr id="32" name="椭圆 31"/>
          <p:cNvSpPr/>
          <p:nvPr/>
        </p:nvSpPr>
        <p:spPr>
          <a:xfrm flipV="1">
            <a:off x="3916377" y="3146730"/>
            <a:ext cx="74597" cy="45719"/>
          </a:xfrm>
          <a:prstGeom prst="ellipse">
            <a:avLst/>
          </a:prstGeom>
          <a:noFill/>
          <a:ln w="28575">
            <a:solidFill>
              <a:srgbClr val="BEDFF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形 23" descr="标记 纯色填充"/>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5545" y="1929207"/>
            <a:ext cx="1539240" cy="15392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232753"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rot="10800000" flipV="1">
            <a:off x="-19298870" y="-4432840"/>
            <a:ext cx="16275765" cy="16389095"/>
          </a:xfrm>
          <a:prstGeom prst="ellipse">
            <a:avLst/>
          </a:prstGeom>
          <a:gradFill flip="none" rotWithShape="1">
            <a:gsLst>
              <a:gs pos="0">
                <a:srgbClr val="0071C2">
                  <a:alpha val="70000"/>
                </a:srgbClr>
              </a:gs>
              <a:gs pos="8000">
                <a:srgbClr val="0071C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弧形 9"/>
          <p:cNvSpPr/>
          <p:nvPr/>
        </p:nvSpPr>
        <p:spPr>
          <a:xfrm>
            <a:off x="-20778883" y="-5348852"/>
            <a:ext cx="18661261" cy="18253480"/>
          </a:xfrm>
          <a:prstGeom prst="arc">
            <a:avLst>
              <a:gd name="adj1" fmla="val 20263161"/>
              <a:gd name="adj2" fmla="val 1226554"/>
            </a:avLst>
          </a:prstGeom>
          <a:ln w="12700">
            <a:gradFill>
              <a:gsLst>
                <a:gs pos="100000">
                  <a:schemeClr val="accent1">
                    <a:lumMod val="5000"/>
                    <a:lumOff val="95000"/>
                    <a:alpha val="0"/>
                  </a:schemeClr>
                </a:gs>
                <a:gs pos="0">
                  <a:schemeClr val="accent1">
                    <a:lumMod val="45000"/>
                    <a:lumOff val="5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05"/>
          <p:cNvGrpSpPr/>
          <p:nvPr/>
        </p:nvGrpSpPr>
        <p:grpSpPr>
          <a:xfrm>
            <a:off x="-3640849" y="695238"/>
            <a:ext cx="527184" cy="507773"/>
            <a:chOff x="425558" y="325428"/>
            <a:chExt cx="942261" cy="942261"/>
          </a:xfrm>
        </p:grpSpPr>
        <p:sp>
          <p:nvSpPr>
            <p:cNvPr id="3" name="椭圆 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01"/>
          <p:cNvGrpSpPr/>
          <p:nvPr/>
        </p:nvGrpSpPr>
        <p:grpSpPr>
          <a:xfrm>
            <a:off x="-3657991" y="5929707"/>
            <a:ext cx="427006" cy="411284"/>
            <a:chOff x="425558" y="325428"/>
            <a:chExt cx="942261" cy="942261"/>
          </a:xfrm>
        </p:grpSpPr>
        <p:sp>
          <p:nvSpPr>
            <p:cNvPr id="9" name="椭圆 8"/>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00"/>
          <p:cNvGrpSpPr/>
          <p:nvPr/>
        </p:nvGrpSpPr>
        <p:grpSpPr>
          <a:xfrm>
            <a:off x="-3614614" y="2906872"/>
            <a:ext cx="1166086" cy="1123151"/>
            <a:chOff x="425558" y="325428"/>
            <a:chExt cx="942261" cy="942261"/>
          </a:xfrm>
        </p:grpSpPr>
        <p:sp>
          <p:nvSpPr>
            <p:cNvPr id="13" name="椭圆 1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02"/>
          <p:cNvGrpSpPr/>
          <p:nvPr/>
        </p:nvGrpSpPr>
        <p:grpSpPr>
          <a:xfrm>
            <a:off x="-4491749" y="7601100"/>
            <a:ext cx="527184" cy="507773"/>
            <a:chOff x="425558" y="325428"/>
            <a:chExt cx="942261" cy="942261"/>
          </a:xfrm>
        </p:grpSpPr>
        <p:sp>
          <p:nvSpPr>
            <p:cNvPr id="15" name="椭圆 14"/>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11"/>
          <p:cNvSpPr/>
          <p:nvPr/>
        </p:nvSpPr>
        <p:spPr>
          <a:xfrm>
            <a:off x="-3444489" y="5679123"/>
            <a:ext cx="1193116" cy="448364"/>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14"/>
          <p:cNvSpPr/>
          <p:nvPr/>
        </p:nvSpPr>
        <p:spPr>
          <a:xfrm>
            <a:off x="-3023103" y="2388862"/>
            <a:ext cx="2815696" cy="1058117"/>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15"/>
          <p:cNvSpPr/>
          <p:nvPr/>
        </p:nvSpPr>
        <p:spPr>
          <a:xfrm>
            <a:off x="-3376714" y="411281"/>
            <a:ext cx="1420684" cy="533882"/>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文本框 19"/>
          <p:cNvSpPr txBox="1"/>
          <p:nvPr/>
        </p:nvSpPr>
        <p:spPr>
          <a:xfrm>
            <a:off x="-3307779" y="5652374"/>
            <a:ext cx="1123281" cy="523220"/>
          </a:xfrm>
          <a:prstGeom prst="rect">
            <a:avLst/>
          </a:prstGeom>
          <a:noFill/>
        </p:spPr>
        <p:txBody>
          <a:bodyPr wrap="square" rtlCol="0">
            <a:spAutoFit/>
          </a:bodyPr>
          <a:lstStyle/>
          <a:p>
            <a:pPr algn="ctr"/>
            <a:r>
              <a:rPr lang="zh-CN" altLang="en-US" sz="1400" dirty="0">
                <a:solidFill>
                  <a:schemeClr val="bg1">
                    <a:alpha val="0"/>
                  </a:schemeClr>
                </a:solidFill>
                <a:latin typeface="思源黑体 Heavy" panose="020B0A00000000000000" charset="-122"/>
                <a:ea typeface="思源黑体 Heavy" panose="020B0A00000000000000" charset="-122"/>
              </a:rPr>
              <a:t>专业大语言模型研发</a:t>
            </a:r>
            <a:endParaRPr lang="zh-CN" altLang="en-US" sz="1400" dirty="0">
              <a:solidFill>
                <a:schemeClr val="bg1">
                  <a:alpha val="0"/>
                </a:schemeClr>
              </a:solidFill>
              <a:latin typeface="思源黑体 Heavy" panose="020B0A00000000000000" charset="-122"/>
              <a:ea typeface="思源黑体 Heavy" panose="020B0A00000000000000" charset="-122"/>
            </a:endParaRPr>
          </a:p>
        </p:txBody>
      </p:sp>
      <p:sp>
        <p:nvSpPr>
          <p:cNvPr id="21" name="!!12"/>
          <p:cNvSpPr/>
          <p:nvPr/>
        </p:nvSpPr>
        <p:spPr>
          <a:xfrm>
            <a:off x="-4202574" y="7370062"/>
            <a:ext cx="1193116" cy="448364"/>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72" name="文本框 1071"/>
          <p:cNvSpPr txBox="1"/>
          <p:nvPr/>
        </p:nvSpPr>
        <p:spPr>
          <a:xfrm>
            <a:off x="-2285466" y="2435490"/>
            <a:ext cx="1795856" cy="941348"/>
          </a:xfrm>
          <a:prstGeom prst="rect">
            <a:avLst/>
          </a:prstGeom>
          <a:noFill/>
        </p:spPr>
        <p:txBody>
          <a:bodyPr wrap="square">
            <a:spAutoFit/>
          </a:bodyPr>
          <a:lstStyle/>
          <a:p>
            <a:pPr algn="ctr">
              <a:lnSpc>
                <a:spcPct val="120000"/>
              </a:lnSpc>
            </a:pPr>
            <a:r>
              <a:rPr lang="zh-CN" altLang="en-US" sz="2400" dirty="0">
                <a:solidFill>
                  <a:schemeClr val="bg1"/>
                </a:solidFill>
                <a:latin typeface="思源黑体 Heavy" panose="020B0A00000000000000" charset="-122"/>
                <a:ea typeface="思源黑体 Heavy" panose="020B0A00000000000000" charset="-122"/>
                <a:sym typeface="微软雅黑" panose="020B0503020204020204" pitchFamily="34" charset="-122"/>
              </a:rPr>
              <a:t>课程体系与教材开发</a:t>
            </a:r>
            <a:endParaRPr lang="en-US" altLang="zh-CN" sz="2400" dirty="0">
              <a:solidFill>
                <a:schemeClr val="bg1"/>
              </a:solidFill>
              <a:latin typeface="思源黑体 Heavy" panose="020B0A00000000000000" charset="-122"/>
              <a:ea typeface="思源黑体 Heavy" panose="020B0A00000000000000" charset="-122"/>
              <a:sym typeface="微软雅黑" panose="020B0503020204020204" pitchFamily="34" charset="-122"/>
            </a:endParaRPr>
          </a:p>
        </p:txBody>
      </p:sp>
      <p:grpSp>
        <p:nvGrpSpPr>
          <p:cNvPr id="57" name="组合 56"/>
          <p:cNvGrpSpPr/>
          <p:nvPr/>
        </p:nvGrpSpPr>
        <p:grpSpPr>
          <a:xfrm>
            <a:off x="13153787" y="2013125"/>
            <a:ext cx="5418081" cy="4232144"/>
            <a:chOff x="6327549" y="862680"/>
            <a:chExt cx="5418081" cy="4232144"/>
          </a:xfrm>
        </p:grpSpPr>
        <p:pic>
          <p:nvPicPr>
            <p:cNvPr id="56" name="图片 55"/>
            <p:cNvPicPr>
              <a:picLocks noChangeAspect="1"/>
            </p:cNvPicPr>
            <p:nvPr/>
          </p:nvPicPr>
          <p:blipFill>
            <a:blip r:embed="rId1" cstate="print">
              <a:extLst>
                <a:ext uri="{28A0092B-C50C-407E-A947-70E740481C1C}">
                  <a14:useLocalDpi xmlns:a14="http://schemas.microsoft.com/office/drawing/2010/main" val="0"/>
                </a:ext>
              </a:extLst>
            </a:blip>
            <a:srcRect l="412" t="30823" r="-412" b="-25873"/>
            <a:stretch>
              <a:fillRect/>
            </a:stretch>
          </p:blipFill>
          <p:spPr>
            <a:xfrm>
              <a:off x="6327549" y="2322777"/>
              <a:ext cx="5418081" cy="2772047"/>
            </a:xfrm>
            <a:prstGeom prst="can">
              <a:avLst>
                <a:gd name="adj" fmla="val 50000"/>
              </a:avLst>
            </a:prstGeom>
          </p:spPr>
        </p:pic>
        <p:sp>
          <p:nvSpPr>
            <p:cNvPr id="49" name="椭圆 48"/>
            <p:cNvSpPr/>
            <p:nvPr/>
          </p:nvSpPr>
          <p:spPr>
            <a:xfrm>
              <a:off x="6327549" y="2296609"/>
              <a:ext cx="5418081" cy="1439174"/>
            </a:xfrm>
            <a:prstGeom prst="ellipse">
              <a:avLst/>
            </a:prstGeom>
            <a:gradFill>
              <a:gsLst>
                <a:gs pos="0">
                  <a:srgbClr val="025794"/>
                </a:gs>
                <a:gs pos="100000">
                  <a:srgbClr val="106BAC"/>
                </a:gs>
                <a:gs pos="0">
                  <a:srgbClr val="41B0FF"/>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7194804" y="862680"/>
              <a:ext cx="3549899" cy="2780314"/>
              <a:chOff x="6928877" y="794015"/>
              <a:chExt cx="4191664" cy="3282950"/>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rcRect l="31240" t="15162" r="39821" b="5753"/>
              <a:stretch>
                <a:fillRect/>
              </a:stretch>
            </p:blipFill>
            <p:spPr>
              <a:xfrm>
                <a:off x="9587767" y="794016"/>
                <a:ext cx="1532774" cy="2779428"/>
              </a:xfrm>
              <a:prstGeom prst="rect">
                <a:avLst/>
              </a:prstGeom>
            </p:spPr>
          </p:pic>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l="30016" t="16648" r="38556" b="7463"/>
              <a:stretch>
                <a:fillRect/>
              </a:stretch>
            </p:blipFill>
            <p:spPr>
              <a:xfrm>
                <a:off x="8240821" y="822281"/>
                <a:ext cx="1871957" cy="2999327"/>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rcRect l="31566" t="17635" r="39611" b="7612"/>
              <a:stretch>
                <a:fillRect/>
              </a:stretch>
            </p:blipFill>
            <p:spPr>
              <a:xfrm>
                <a:off x="6928877" y="794015"/>
                <a:ext cx="1907659" cy="3282950"/>
              </a:xfrm>
              <a:prstGeom prst="rect">
                <a:avLst/>
              </a:prstGeom>
            </p:spPr>
          </p:pic>
        </p:grpSp>
      </p:grpSp>
      <p:sp>
        <p:nvSpPr>
          <p:cNvPr id="60" name="任意多边形: 形状 59"/>
          <p:cNvSpPr/>
          <p:nvPr/>
        </p:nvSpPr>
        <p:spPr>
          <a:xfrm>
            <a:off x="13388235" y="-5115466"/>
            <a:ext cx="4894373" cy="10001694"/>
          </a:xfrm>
          <a:custGeom>
            <a:avLst/>
            <a:gdLst>
              <a:gd name="connsiteX0" fmla="*/ 2312907 w 4713966"/>
              <a:gd name="connsiteY0" fmla="*/ 0 h 9967200"/>
              <a:gd name="connsiteX1" fmla="*/ 4694402 w 4713966"/>
              <a:gd name="connsiteY1" fmla="*/ 9375686 h 9967200"/>
              <a:gd name="connsiteX2" fmla="*/ 4701797 w 4713966"/>
              <a:gd name="connsiteY2" fmla="*/ 9386516 h 9967200"/>
              <a:gd name="connsiteX3" fmla="*/ 4713966 w 4713966"/>
              <a:gd name="connsiteY3" fmla="*/ 9440380 h 9967200"/>
              <a:gd name="connsiteX4" fmla="*/ 4712492 w 4713966"/>
              <a:gd name="connsiteY4" fmla="*/ 9446904 h 9967200"/>
              <a:gd name="connsiteX5" fmla="*/ 4713966 w 4713966"/>
              <a:gd name="connsiteY5" fmla="*/ 9452706 h 9967200"/>
              <a:gd name="connsiteX6" fmla="*/ 4711181 w 4713966"/>
              <a:gd name="connsiteY6" fmla="*/ 9452706 h 9967200"/>
              <a:gd name="connsiteX7" fmla="*/ 4701797 w 4713966"/>
              <a:gd name="connsiteY7" fmla="*/ 9494244 h 9967200"/>
              <a:gd name="connsiteX8" fmla="*/ 2356983 w 4713966"/>
              <a:gd name="connsiteY8" fmla="*/ 9967200 h 9967200"/>
              <a:gd name="connsiteX9" fmla="*/ 12169 w 4713966"/>
              <a:gd name="connsiteY9" fmla="*/ 9494244 h 9967200"/>
              <a:gd name="connsiteX10" fmla="*/ 2785 w 4713966"/>
              <a:gd name="connsiteY10" fmla="*/ 9452706 h 9967200"/>
              <a:gd name="connsiteX11" fmla="*/ 0 w 4713966"/>
              <a:gd name="connsiteY11" fmla="*/ 9452706 h 9967200"/>
              <a:gd name="connsiteX12" fmla="*/ 1448 w 4713966"/>
              <a:gd name="connsiteY12" fmla="*/ 9446789 h 9967200"/>
              <a:gd name="connsiteX13" fmla="*/ 0 w 4713966"/>
              <a:gd name="connsiteY13" fmla="*/ 9440380 h 9967200"/>
              <a:gd name="connsiteX14" fmla="*/ 12169 w 4713966"/>
              <a:gd name="connsiteY14" fmla="*/ 9386516 h 9967200"/>
              <a:gd name="connsiteX15" fmla="*/ 18445 w 4713966"/>
              <a:gd name="connsiteY15" fmla="*/ 9377325 h 99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13966" h="9967200">
                <a:moveTo>
                  <a:pt x="2312907" y="0"/>
                </a:moveTo>
                <a:lnTo>
                  <a:pt x="4694402" y="9375686"/>
                </a:lnTo>
                <a:lnTo>
                  <a:pt x="4701797" y="9386516"/>
                </a:lnTo>
                <a:cubicBezTo>
                  <a:pt x="4709844" y="9404226"/>
                  <a:pt x="4713966" y="9422195"/>
                  <a:pt x="4713966" y="9440380"/>
                </a:cubicBezTo>
                <a:lnTo>
                  <a:pt x="4712492" y="9446904"/>
                </a:lnTo>
                <a:lnTo>
                  <a:pt x="4713966" y="9452706"/>
                </a:lnTo>
                <a:lnTo>
                  <a:pt x="4711181" y="9452706"/>
                </a:lnTo>
                <a:lnTo>
                  <a:pt x="4701797" y="9494244"/>
                </a:lnTo>
                <a:cubicBezTo>
                  <a:pt x="4581096" y="9759897"/>
                  <a:pt x="3577351" y="9967200"/>
                  <a:pt x="2356983" y="9967200"/>
                </a:cubicBezTo>
                <a:cubicBezTo>
                  <a:pt x="1136615" y="9967200"/>
                  <a:pt x="132870" y="9759897"/>
                  <a:pt x="12169" y="9494244"/>
                </a:cubicBezTo>
                <a:lnTo>
                  <a:pt x="2785" y="9452706"/>
                </a:lnTo>
                <a:lnTo>
                  <a:pt x="0" y="9452706"/>
                </a:lnTo>
                <a:lnTo>
                  <a:pt x="1448" y="9446789"/>
                </a:lnTo>
                <a:lnTo>
                  <a:pt x="0" y="9440380"/>
                </a:lnTo>
                <a:cubicBezTo>
                  <a:pt x="0" y="9422195"/>
                  <a:pt x="4122" y="9404226"/>
                  <a:pt x="12169" y="9386516"/>
                </a:cubicBezTo>
                <a:lnTo>
                  <a:pt x="18445" y="9377325"/>
                </a:lnTo>
                <a:close/>
              </a:path>
            </a:pathLst>
          </a:custGeom>
          <a:gradFill>
            <a:gsLst>
              <a:gs pos="50000">
                <a:schemeClr val="accent4">
                  <a:lumMod val="20000"/>
                  <a:lumOff val="80000"/>
                  <a:alpha val="31000"/>
                </a:schemeClr>
              </a:gs>
              <a:gs pos="0">
                <a:schemeClr val="accent4">
                  <a:lumMod val="20000"/>
                  <a:lumOff val="80000"/>
                  <a:alpha val="0"/>
                </a:schemeClr>
              </a:gs>
              <a:gs pos="100000">
                <a:schemeClr val="accent4">
                  <a:lumMod val="20000"/>
                  <a:lumOff val="80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框 60"/>
          <p:cNvSpPr txBox="1"/>
          <p:nvPr/>
        </p:nvSpPr>
        <p:spPr>
          <a:xfrm>
            <a:off x="13153786" y="5817896"/>
            <a:ext cx="5418081" cy="584775"/>
          </a:xfrm>
          <a:prstGeom prst="rect">
            <a:avLst/>
          </a:prstGeom>
          <a:noFill/>
        </p:spPr>
        <p:txBody>
          <a:bodyPr wrap="square" rtlCol="0">
            <a:spAutoFit/>
          </a:bodyPr>
          <a:lstStyle/>
          <a:p>
            <a:pPr algn="ctr"/>
            <a:r>
              <a:rPr lang="zh-CN" altLang="en-US" sz="3200" b="1" dirty="0">
                <a:solidFill>
                  <a:schemeClr val="bg1"/>
                </a:solidFill>
                <a:latin typeface="+mn-ea"/>
              </a:rPr>
              <a:t>教材开发 涵盖各个阶段</a:t>
            </a:r>
            <a:endParaRPr lang="zh-CN" altLang="en-US" sz="4000" b="1" dirty="0">
              <a:solidFill>
                <a:schemeClr val="bg1"/>
              </a:solidFill>
              <a:latin typeface="+mn-ea"/>
            </a:endParaRPr>
          </a:p>
        </p:txBody>
      </p:sp>
      <p:sp>
        <p:nvSpPr>
          <p:cNvPr id="50" name="梯形 49"/>
          <p:cNvSpPr/>
          <p:nvPr/>
        </p:nvSpPr>
        <p:spPr>
          <a:xfrm>
            <a:off x="4483662" y="8287691"/>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483662" y="8525816"/>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4483662" y="8534706"/>
            <a:ext cx="1588135" cy="275590"/>
          </a:xfrm>
          <a:prstGeom prst="rect">
            <a:avLst/>
          </a:prstGeom>
          <a:noFill/>
        </p:spPr>
        <p:txBody>
          <a:bodyPr wrap="square" rtlCol="0">
            <a:spAutoFit/>
          </a:bodyPr>
          <a:lstStyle/>
          <a:p>
            <a:pPr algn="ctr"/>
            <a:r>
              <a:rPr lang="en-US" altLang="zh-CN" sz="1200" b="1" dirty="0">
                <a:solidFill>
                  <a:schemeClr val="bg1"/>
                </a:solidFill>
                <a:latin typeface="+mn-ea"/>
              </a:rPr>
              <a:t>Scratch</a:t>
            </a:r>
            <a:endParaRPr lang="en-US" altLang="zh-CN" sz="1200" b="1" dirty="0">
              <a:solidFill>
                <a:schemeClr val="bg1"/>
              </a:solidFill>
              <a:latin typeface="+mn-ea"/>
            </a:endParaRPr>
          </a:p>
        </p:txBody>
      </p:sp>
      <p:pic>
        <p:nvPicPr>
          <p:cNvPr id="54" name="Picture 2" descr="Visual Programming with Scratch | Digitech Academ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7852" y="7818426"/>
            <a:ext cx="603250" cy="667385"/>
          </a:xfrm>
          <a:prstGeom prst="rect">
            <a:avLst/>
          </a:prstGeom>
          <a:noFill/>
          <a:extLst>
            <a:ext uri="{909E8E84-426E-40DD-AFC4-6F175D3DCCD1}">
              <a14:hiddenFill xmlns:a14="http://schemas.microsoft.com/office/drawing/2010/main">
                <a:solidFill>
                  <a:srgbClr val="FFFFFF"/>
                </a:solidFill>
              </a14:hiddenFill>
            </a:ext>
          </a:extLst>
        </p:spPr>
      </p:pic>
      <p:sp>
        <p:nvSpPr>
          <p:cNvPr id="55" name="梯形 54"/>
          <p:cNvSpPr/>
          <p:nvPr/>
        </p:nvSpPr>
        <p:spPr>
          <a:xfrm>
            <a:off x="4483662" y="9445296"/>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483662" y="9683421"/>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4483662" y="9692311"/>
            <a:ext cx="1588135" cy="275590"/>
          </a:xfrm>
          <a:prstGeom prst="rect">
            <a:avLst/>
          </a:prstGeom>
          <a:noFill/>
        </p:spPr>
        <p:txBody>
          <a:bodyPr wrap="square" rtlCol="0">
            <a:spAutoFit/>
          </a:bodyPr>
          <a:lstStyle/>
          <a:p>
            <a:pPr algn="ctr"/>
            <a:r>
              <a:rPr lang="en-US" altLang="zh-CN" sz="1200" b="1" dirty="0" err="1">
                <a:solidFill>
                  <a:schemeClr val="bg1"/>
                </a:solidFill>
                <a:latin typeface="+mn-ea"/>
              </a:rPr>
              <a:t>Micropython</a:t>
            </a:r>
            <a:endParaRPr lang="en-US" altLang="zh-CN" sz="1200" b="1" dirty="0" err="1">
              <a:solidFill>
                <a:schemeClr val="bg1"/>
              </a:solidFill>
              <a:latin typeface="+mn-ea"/>
            </a:endParaRPr>
          </a:p>
        </p:txBody>
      </p:sp>
      <p:sp>
        <p:nvSpPr>
          <p:cNvPr id="62" name="梯形 61"/>
          <p:cNvSpPr/>
          <p:nvPr/>
        </p:nvSpPr>
        <p:spPr>
          <a:xfrm>
            <a:off x="4483662" y="10598456"/>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4483662" y="10836581"/>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4483662" y="10863251"/>
            <a:ext cx="1588135" cy="275590"/>
          </a:xfrm>
          <a:prstGeom prst="rect">
            <a:avLst/>
          </a:prstGeom>
          <a:noFill/>
        </p:spPr>
        <p:txBody>
          <a:bodyPr wrap="square" rtlCol="0">
            <a:spAutoFit/>
          </a:bodyPr>
          <a:lstStyle/>
          <a:p>
            <a:pPr algn="ctr"/>
            <a:r>
              <a:rPr lang="en-US" altLang="zh-CN" sz="1200" b="1" dirty="0">
                <a:solidFill>
                  <a:schemeClr val="bg1"/>
                </a:solidFill>
                <a:latin typeface="+mn-ea"/>
              </a:rPr>
              <a:t>Arduino</a:t>
            </a:r>
            <a:endParaRPr lang="en-US" altLang="zh-CN" sz="1200" b="1" dirty="0">
              <a:solidFill>
                <a:schemeClr val="bg1"/>
              </a:solidFill>
              <a:latin typeface="+mn-ea"/>
            </a:endParaRPr>
          </a:p>
        </p:txBody>
      </p:sp>
      <p:sp>
        <p:nvSpPr>
          <p:cNvPr id="65" name="梯形 64"/>
          <p:cNvSpPr/>
          <p:nvPr/>
        </p:nvSpPr>
        <p:spPr>
          <a:xfrm>
            <a:off x="4483662" y="11730661"/>
            <a:ext cx="1588135" cy="238125"/>
          </a:xfrm>
          <a:prstGeom prst="trapezoid">
            <a:avLst>
              <a:gd name="adj" fmla="val 78083"/>
            </a:avLst>
          </a:prstGeom>
          <a:gradFill>
            <a:gsLst>
              <a:gs pos="100000">
                <a:srgbClr val="0066AC"/>
              </a:gs>
              <a:gs pos="0">
                <a:srgbClr val="0072C0">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83662" y="11968786"/>
            <a:ext cx="1588135" cy="287020"/>
          </a:xfrm>
          <a:prstGeom prst="rect">
            <a:avLst/>
          </a:prstGeom>
          <a:gradFill>
            <a:gsLst>
              <a:gs pos="100000">
                <a:schemeClr val="accent4">
                  <a:lumMod val="75000"/>
                </a:schemeClr>
              </a:gs>
              <a:gs pos="0">
                <a:schemeClr val="accent4">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4483662" y="11994821"/>
            <a:ext cx="1588135" cy="275590"/>
          </a:xfrm>
          <a:prstGeom prst="rect">
            <a:avLst/>
          </a:prstGeom>
          <a:noFill/>
        </p:spPr>
        <p:txBody>
          <a:bodyPr wrap="square" rtlCol="0">
            <a:spAutoFit/>
          </a:bodyPr>
          <a:lstStyle/>
          <a:p>
            <a:pPr algn="ctr"/>
            <a:r>
              <a:rPr lang="en-US" altLang="zh-CN" sz="1200" b="1" dirty="0">
                <a:solidFill>
                  <a:schemeClr val="bg1"/>
                </a:solidFill>
                <a:latin typeface="+mn-ea"/>
              </a:rPr>
              <a:t>Keil</a:t>
            </a:r>
            <a:endParaRPr lang="en-US" altLang="zh-CN" sz="1200" b="1" dirty="0">
              <a:solidFill>
                <a:schemeClr val="bg1"/>
              </a:solidFill>
              <a:latin typeface="+mn-ea"/>
            </a:endParaRPr>
          </a:p>
        </p:txBody>
      </p:sp>
      <p:pic>
        <p:nvPicPr>
          <p:cNvPr id="68" name="Picture 4" descr="MicroPython Primer for Makers - What is MicroPython? - Tutorial Australia"/>
          <p:cNvPicPr>
            <a:picLocks noChangeAspect="1" noChangeArrowheads="1"/>
          </p:cNvPicPr>
          <p:nvPr/>
        </p:nvPicPr>
        <p:blipFill rotWithShape="1">
          <a:blip r:embed="rId6" cstate="print">
            <a:clrChange>
              <a:clrFrom>
                <a:srgbClr val="FFFFFF">
                  <a:alpha val="100000"/>
                </a:srgbClr>
              </a:clrFrom>
              <a:clrTo>
                <a:srgbClr val="FFFFFF">
                  <a:alpha val="100000"/>
                  <a:alpha val="0"/>
                </a:srgbClr>
              </a:clrTo>
            </a:clrChange>
            <a:lum bright="100000"/>
            <a:extLst>
              <a:ext uri="{28A0092B-C50C-407E-A947-70E740481C1C}">
                <a14:useLocalDpi xmlns:a14="http://schemas.microsoft.com/office/drawing/2010/main" val="0"/>
              </a:ext>
            </a:extLst>
          </a:blip>
          <a:srcRect b="18938"/>
          <a:stretch>
            <a:fillRect/>
          </a:stretch>
        </p:blipFill>
        <p:spPr bwMode="auto">
          <a:xfrm>
            <a:off x="4965627" y="9139861"/>
            <a:ext cx="647065" cy="52451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High Resolution Arduino Logo Arduino Logo, Trademark, Poster ..."/>
          <p:cNvPicPr>
            <a:picLocks noChangeAspect="1" noChangeArrowheads="1"/>
          </p:cNvPicPr>
          <p:nvPr/>
        </p:nvPicPr>
        <p:blipFill>
          <a:blip r:embed="rId7" cstate="print">
            <a:lum bright="100000"/>
            <a:extLst>
              <a:ext uri="{BEBA8EAE-BF5A-486C-A8C5-ECC9F3942E4B}">
                <a14:imgProps xmlns:a14="http://schemas.microsoft.com/office/drawing/2010/main">
                  <a14:imgLayer r:embed="rId8">
                    <a14:imgEffect>
                      <a14:backgroundRemoval t="5114" b="89915" l="5100" r="95300">
                        <a14:foregroundMark x1="7600" y1="24858" x2="14700" y2="16335"/>
                        <a14:foregroundMark x1="14700" y1="16335" x2="36200" y2="12784"/>
                        <a14:foregroundMark x1="36200" y1="12784" x2="53500" y2="44602"/>
                        <a14:foregroundMark x1="53500" y1="44602" x2="67000" y2="58807"/>
                        <a14:foregroundMark x1="67000" y1="58807" x2="85200" y2="57670"/>
                        <a14:foregroundMark x1="85200" y1="57670" x2="87055" y2="46532"/>
                        <a14:foregroundMark x1="81805" y1="18517" x2="81300" y2="17188"/>
                        <a14:foregroundMark x1="67697" y1="16797" x2="56600" y2="16477"/>
                        <a14:foregroundMark x1="81300" y1="17188" x2="79848" y2="17146"/>
                        <a14:foregroundMark x1="56600" y1="16477" x2="45352" y2="32712"/>
                        <a14:foregroundMark x1="38916" y1="49135" x2="38200" y2="51136"/>
                        <a14:foregroundMark x1="24638" y1="56611" x2="19900" y2="58523"/>
                        <a14:foregroundMark x1="37276" y1="51509" x2="36942" y2="51644"/>
                        <a14:foregroundMark x1="38200" y1="51136" x2="37753" y2="51316"/>
                        <a14:foregroundMark x1="19900" y1="58523" x2="5100" y2="34801"/>
                        <a14:foregroundMark x1="5100" y1="34801" x2="10700" y2="21165"/>
                        <a14:foregroundMark x1="10700" y1="21165" x2="12100" y2="19886"/>
                        <a14:foregroundMark x1="28700" y1="10653" x2="16000" y2="12074"/>
                        <a14:foregroundMark x1="16000" y1="12074" x2="20700" y2="9233"/>
                        <a14:foregroundMark x1="20700" y1="9233" x2="35588" y2="7797"/>
                        <a14:foregroundMark x1="21500" y1="35369" x2="33647" y2="35901"/>
                        <a14:foregroundMark x1="73200" y1="31108" x2="72300" y2="43040"/>
                        <a14:foregroundMark x1="69300" y1="37500" x2="78400" y2="37642"/>
                        <a14:foregroundMark x1="82000" y1="17756" x2="80900" y2="17472"/>
                        <a14:foregroundMark x1="76754" y1="14782" x2="78222" y2="16007"/>
                        <a14:foregroundMark x1="74700" y1="13068" x2="76682" y2="14722"/>
                        <a14:foregroundMark x1="89465" y1="32696" x2="89600" y2="32955"/>
                        <a14:foregroundMark x1="88564" y1="30971" x2="88707" y2="31246"/>
                        <a14:foregroundMark x1="58000" y1="19176" x2="68000" y2="12358"/>
                        <a14:foregroundMark x1="68000" y1="12358" x2="87200" y2="13352"/>
                        <a14:foregroundMark x1="87200" y1="13352" x2="90600" y2="29119"/>
                        <a14:foregroundMark x1="88434" y1="47396" x2="87300" y2="56960"/>
                        <a14:foregroundMark x1="89454" y1="38788" x2="88439" y2="47350"/>
                        <a14:foregroundMark x1="90600" y1="29119" x2="89594" y2="37608"/>
                        <a14:foregroundMark x1="87300" y1="56960" x2="86000" y2="61364"/>
                        <a14:foregroundMark x1="92500" y1="49290" x2="95300" y2="37926"/>
                        <a14:foregroundMark x1="95300" y1="37926" x2="92800" y2="27273"/>
                        <a14:foregroundMark x1="78100" y1="7386" x2="70100" y2="6960"/>
                        <a14:foregroundMark x1="64800" y1="7244" x2="66400" y2="6676"/>
                        <a14:foregroundMark x1="27700" y1="6392" x2="19100" y2="7244"/>
                        <a14:foregroundMark x1="20400" y1="6392" x2="18400" y2="6960"/>
                        <a14:foregroundMark x1="69500" y1="6108" x2="74900" y2="5540"/>
                        <a14:foregroundMark x1="74900" y1="5540" x2="78000" y2="6108"/>
                        <a14:foregroundMark x1="23900" y1="6108" x2="28100" y2="5824"/>
                        <a14:foregroundMark x1="24700" y1="5114" x2="28700" y2="5114"/>
                        <a14:foregroundMark x1="24300" y1="38068" x2="30000" y2="37358"/>
                        <a14:foregroundMark x1="90300" y1="41903" x2="89000" y2="39915"/>
                        <a14:foregroundMark x1="87600" y1="46449" x2="87700" y2="45313"/>
                        <a14:foregroundMark x1="89100" y1="41903" x2="88300" y2="43750"/>
                        <a14:foregroundMark x1="28600" y1="56818" x2="30000" y2="56676"/>
                        <a14:backgroundMark x1="40900" y1="6250" x2="36500" y2="7813"/>
                        <a14:backgroundMark x1="35900" y1="7244" x2="37100" y2="7813"/>
                        <a14:backgroundMark x1="34500" y1="37500" x2="34400" y2="35085"/>
                        <a14:backgroundMark x1="34300" y1="35369" x2="34100" y2="35085"/>
                        <a14:backgroundMark x1="34700" y1="35795" x2="33600" y2="35795"/>
                        <a14:backgroundMark x1="43600" y1="36364" x2="36100" y2="50426"/>
                        <a14:backgroundMark x1="36100" y1="50426" x2="30624" y2="55220"/>
                        <a14:backgroundMark x1="44000" y1="36364" x2="44000" y2="34659"/>
                        <a14:backgroundMark x1="42700" y1="36364" x2="44000" y2="35227"/>
                        <a14:backgroundMark x1="43600" y1="34233" x2="44700" y2="34801"/>
                        <a14:backgroundMark x1="25700" y1="56250" x2="28500" y2="55824"/>
                        <a14:backgroundMark x1="24800" y1="56250" x2="27100" y2="56250"/>
                        <a14:backgroundMark x1="70000" y1="18324" x2="75800" y2="16903"/>
                        <a14:backgroundMark x1="75800" y1="16903" x2="83100" y2="22017"/>
                        <a14:backgroundMark x1="83100" y1="22017" x2="86800" y2="30824"/>
                        <a14:backgroundMark x1="86800" y1="30824" x2="88100" y2="39205"/>
                        <a14:backgroundMark x1="88355" y1="41319" x2="88500" y2="41051"/>
                        <a14:backgroundMark x1="86500" y1="44744" x2="87414" y2="43056"/>
                        <a14:backgroundMark x1="87700" y1="36790" x2="87500" y2="45313"/>
                        <a14:backgroundMark x1="87500" y1="45313" x2="87300" y2="45313"/>
                        <a14:backgroundMark x1="87364" y1="43016" x2="86800" y2="46449"/>
                        <a14:backgroundMark x1="87900" y1="31818" x2="88500" y2="33381"/>
                        <a14:backgroundMark x1="88500" y1="31960" x2="88100" y2="29403"/>
                        <a14:backgroundMark x1="83700" y1="21591" x2="82800" y2="21591"/>
                        <a14:backgroundMark x1="71300" y1="17614" x2="69900" y2="18040"/>
                        <a14:backgroundMark x1="71200" y1="17188" x2="68300" y2="18608"/>
                        <a14:backgroundMark x1="71100" y1="17614" x2="68700" y2="17045"/>
                        <a14:backgroundMark x1="68800" y1="17472" x2="68000" y2="17472"/>
                        <a14:backgroundMark x1="93900" y1="5540" x2="94800" y2="5824"/>
                      </a14:backgroundRemoval>
                    </a14:imgEffect>
                  </a14:imgLayer>
                </a14:imgProps>
              </a:ext>
              <a:ext uri="{28A0092B-C50C-407E-A947-70E740481C1C}">
                <a14:useLocalDpi xmlns:a14="http://schemas.microsoft.com/office/drawing/2010/main" val="0"/>
              </a:ext>
            </a:extLst>
          </a:blip>
          <a:srcRect/>
          <a:stretch>
            <a:fillRect/>
          </a:stretch>
        </p:blipFill>
        <p:spPr bwMode="auto">
          <a:xfrm>
            <a:off x="4878632" y="10367951"/>
            <a:ext cx="758190" cy="53403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p:cNvPicPr>
            <a:picLocks noChangeAspect="1" noChangeArrowheads="1"/>
          </p:cNvPicPr>
          <p:nvPr/>
        </p:nvPicPr>
        <p:blipFill rotWithShape="1">
          <a:blip r:embed="rId9">
            <a:lum bright="100000"/>
            <a:extLst>
              <a:ext uri="{BEBA8EAE-BF5A-486C-A8C5-ECC9F3942E4B}">
                <a14:imgProps xmlns:a14="http://schemas.microsoft.com/office/drawing/2010/main">
                  <a14:imgLayer r:embed="rId10">
                    <a14:imgEffect>
                      <a14:backgroundRemoval t="39844" b="57031" l="25260" r="39453">
                        <a14:foregroundMark x1="25260" y1="45313" x2="25260" y2="47266"/>
                        <a14:foregroundMark x1="39453" y1="43750" x2="39453" y2="44661"/>
                        <a14:backgroundMark x1="36328" y1="44792" x2="36979" y2="46354"/>
                        <a14:backgroundMark x1="27604" y1="43750" x2="27604" y2="43750"/>
                        <a14:backgroundMark x1="30469" y1="46484" x2="30469" y2="46484"/>
                        <a14:backgroundMark x1="32422" y1="48828" x2="32422" y2="48828"/>
                        <a14:backgroundMark x1="33073" y1="50000" x2="33073" y2="50000"/>
                        <a14:backgroundMark x1="28776" y1="50651" x2="28776" y2="50651"/>
                      </a14:backgroundRemoval>
                    </a14:imgEffect>
                  </a14:imgLayer>
                </a14:imgProps>
              </a:ext>
              <a:ext uri="{28A0092B-C50C-407E-A947-70E740481C1C}">
                <a14:useLocalDpi xmlns:a14="http://schemas.microsoft.com/office/drawing/2010/main" val="0"/>
              </a:ext>
            </a:extLst>
          </a:blip>
          <a:srcRect l="23600" t="37718" r="59396" b="40723"/>
          <a:stretch>
            <a:fillRect/>
          </a:stretch>
        </p:blipFill>
        <p:spPr bwMode="auto">
          <a:xfrm>
            <a:off x="4985312" y="11255046"/>
            <a:ext cx="544830" cy="690880"/>
          </a:xfrm>
          <a:prstGeom prst="rect">
            <a:avLst/>
          </a:prstGeom>
          <a:noFill/>
          <a:extLst>
            <a:ext uri="{909E8E84-426E-40DD-AFC4-6F175D3DCCD1}">
              <a14:hiddenFill xmlns:a14="http://schemas.microsoft.com/office/drawing/2010/main">
                <a:solidFill>
                  <a:srgbClr val="FFFFFF"/>
                </a:solidFill>
              </a14:hiddenFill>
            </a:ext>
          </a:extLst>
        </p:spPr>
      </p:pic>
      <p:pic>
        <p:nvPicPr>
          <p:cNvPr id="85" name="图片 8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60838" y="-19224982"/>
            <a:ext cx="75818572" cy="39982449"/>
          </a:xfrm>
          <a:prstGeom prst="rect">
            <a:avLst/>
          </a:prstGeom>
        </p:spPr>
      </p:pic>
      <p:sp>
        <p:nvSpPr>
          <p:cNvPr id="22" name="文本框 21"/>
          <p:cNvSpPr txBox="1"/>
          <p:nvPr/>
        </p:nvSpPr>
        <p:spPr>
          <a:xfrm>
            <a:off x="4684342" y="2349525"/>
            <a:ext cx="2986453" cy="1015663"/>
          </a:xfrm>
          <a:prstGeom prst="rect">
            <a:avLst/>
          </a:prstGeom>
          <a:noFill/>
        </p:spPr>
        <p:txBody>
          <a:bodyPr wrap="square" rtlCol="0">
            <a:spAutoFit/>
          </a:bodyPr>
          <a:lstStyle/>
          <a:p>
            <a:r>
              <a:rPr lang="zh-CN" altLang="en-US" sz="6000" b="1" dirty="0">
                <a:solidFill>
                  <a:srgbClr val="BEDFFF"/>
                </a:solidFill>
              </a:rPr>
              <a:t>上海</a:t>
            </a:r>
            <a:endParaRPr lang="zh-CN" altLang="en-US" sz="6000" b="1" dirty="0">
              <a:solidFill>
                <a:srgbClr val="BEDFFF"/>
              </a:solidFill>
            </a:endParaRPr>
          </a:p>
        </p:txBody>
      </p:sp>
      <p:grpSp>
        <p:nvGrpSpPr>
          <p:cNvPr id="33" name="组合 32"/>
          <p:cNvGrpSpPr/>
          <p:nvPr/>
        </p:nvGrpSpPr>
        <p:grpSpPr>
          <a:xfrm>
            <a:off x="6937666" y="1132443"/>
            <a:ext cx="4587737" cy="1649455"/>
            <a:chOff x="6994662" y="412143"/>
            <a:chExt cx="4587737" cy="1649455"/>
          </a:xfrm>
        </p:grpSpPr>
        <p:sp>
          <p:nvSpPr>
            <p:cNvPr id="26" name="文本框 25"/>
            <p:cNvSpPr txBox="1"/>
            <p:nvPr/>
          </p:nvSpPr>
          <p:spPr>
            <a:xfrm>
              <a:off x="7087393" y="552210"/>
              <a:ext cx="4416555" cy="1383665"/>
            </a:xfrm>
            <a:prstGeom prst="rect">
              <a:avLst/>
            </a:prstGeom>
            <a:noFill/>
          </p:spPr>
          <p:txBody>
            <a:bodyPr wrap="square" rtlCol="0">
              <a:spAutoFit/>
            </a:bodyPr>
            <a:lstStyle/>
            <a:p>
              <a:pPr algn="just"/>
              <a:r>
                <a:rPr lang="zh-CN" altLang="en-US" sz="2800" b="1" dirty="0">
                  <a:solidFill>
                    <a:srgbClr val="BEDFFF"/>
                  </a:solidFill>
                </a:rPr>
                <a:t>与中小学和公里</a:t>
              </a:r>
              <a:r>
                <a:rPr lang="zh-CN" altLang="en-US" sz="2800" b="1" dirty="0">
                  <a:solidFill>
                    <a:srgbClr val="BEDFFF"/>
                  </a:solidFill>
                </a:rPr>
                <a:t>基地合作，与有资质的教师一同进校开展选修课程</a:t>
              </a:r>
              <a:endParaRPr lang="zh-CN" altLang="en-US" sz="2800" b="1" dirty="0">
                <a:solidFill>
                  <a:srgbClr val="BEDFFF"/>
                </a:solidFill>
              </a:endParaRPr>
            </a:p>
          </p:txBody>
        </p:sp>
        <p:sp>
          <p:nvSpPr>
            <p:cNvPr id="32" name="Docer Falling Dust PPT demo"/>
            <p:cNvSpPr/>
            <p:nvPr/>
          </p:nvSpPr>
          <p:spPr>
            <a:xfrm>
              <a:off x="6994662" y="412143"/>
              <a:ext cx="4587737" cy="1649455"/>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37" name="组合 36"/>
          <p:cNvGrpSpPr/>
          <p:nvPr/>
        </p:nvGrpSpPr>
        <p:grpSpPr>
          <a:xfrm>
            <a:off x="6937666" y="3130053"/>
            <a:ext cx="4587737" cy="1649455"/>
            <a:chOff x="6989102" y="2239202"/>
            <a:chExt cx="4587737" cy="1649455"/>
          </a:xfrm>
        </p:grpSpPr>
        <p:sp>
          <p:nvSpPr>
            <p:cNvPr id="29" name="文本框 28"/>
            <p:cNvSpPr txBox="1"/>
            <p:nvPr/>
          </p:nvSpPr>
          <p:spPr>
            <a:xfrm>
              <a:off x="7087393" y="2371431"/>
              <a:ext cx="4416555" cy="1384995"/>
            </a:xfrm>
            <a:prstGeom prst="rect">
              <a:avLst/>
            </a:prstGeom>
            <a:noFill/>
          </p:spPr>
          <p:txBody>
            <a:bodyPr wrap="square" rtlCol="0">
              <a:spAutoFit/>
            </a:bodyPr>
            <a:lstStyle>
              <a:defPPr>
                <a:defRPr lang="zh-CN"/>
              </a:defPPr>
              <a:lvl1pPr algn="just">
                <a:defRPr sz="2800" b="1">
                  <a:solidFill>
                    <a:srgbClr val="BEDFFF"/>
                  </a:solidFill>
                </a:defRPr>
              </a:lvl1pPr>
            </a:lstStyle>
            <a:p>
              <a:r>
                <a:rPr lang="zh-CN" altLang="en-US" dirty="0"/>
                <a:t>与线下机构合作，开展针对</a:t>
              </a:r>
              <a:r>
                <a:rPr lang="en-US" altLang="zh-CN" dirty="0"/>
                <a:t>K12</a:t>
              </a:r>
              <a:r>
                <a:rPr lang="zh-CN" altLang="en-US" dirty="0"/>
                <a:t>的非学科培训以及硬件销售</a:t>
              </a:r>
              <a:endParaRPr lang="zh-CN" altLang="en-US" dirty="0"/>
            </a:p>
          </p:txBody>
        </p:sp>
        <p:sp>
          <p:nvSpPr>
            <p:cNvPr id="34" name="Docer Falling Dust PPT demo"/>
            <p:cNvSpPr/>
            <p:nvPr/>
          </p:nvSpPr>
          <p:spPr>
            <a:xfrm>
              <a:off x="6989102" y="2239202"/>
              <a:ext cx="4587737" cy="1649455"/>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sp>
        <p:nvSpPr>
          <p:cNvPr id="38" name="!!31"/>
          <p:cNvSpPr/>
          <p:nvPr/>
        </p:nvSpPr>
        <p:spPr>
          <a:xfrm>
            <a:off x="3438820" y="3069968"/>
            <a:ext cx="1032689" cy="306870"/>
          </a:xfrm>
          <a:prstGeom prst="ellipse">
            <a:avLst/>
          </a:prstGeom>
          <a:solidFill>
            <a:srgbClr val="3CAFD8">
              <a:alpha val="32000"/>
            </a:srgbClr>
          </a:solidFill>
          <a:ln w="28575">
            <a:solidFill>
              <a:srgbClr val="BEDFF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形 23" descr="标记 纯色填充"/>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5545" y="1929207"/>
            <a:ext cx="1539240" cy="15392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图片 8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52760" y="-14316202"/>
            <a:ext cx="59330443" cy="31287537"/>
          </a:xfrm>
          <a:prstGeom prst="rect">
            <a:avLst/>
          </a:prstGeom>
        </p:spPr>
      </p:pic>
      <p:sp>
        <p:nvSpPr>
          <p:cNvPr id="52" name="椭圆 51"/>
          <p:cNvSpPr/>
          <p:nvPr/>
        </p:nvSpPr>
        <p:spPr>
          <a:xfrm>
            <a:off x="3049855" y="2367779"/>
            <a:ext cx="686610" cy="204030"/>
          </a:xfrm>
          <a:prstGeom prst="ellipse">
            <a:avLst/>
          </a:prstGeom>
          <a:solidFill>
            <a:srgbClr val="3CAFD8">
              <a:alpha val="32000"/>
            </a:srgbClr>
          </a:solidFill>
          <a:ln w="28575">
            <a:solidFill>
              <a:srgbClr val="BEDFF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2110028" y="2945558"/>
            <a:ext cx="686610" cy="204030"/>
          </a:xfrm>
          <a:prstGeom prst="ellipse">
            <a:avLst/>
          </a:prstGeom>
          <a:solidFill>
            <a:srgbClr val="3CAFD8">
              <a:alpha val="32000"/>
            </a:srgbClr>
          </a:solidFill>
          <a:ln w="28575">
            <a:solidFill>
              <a:srgbClr val="BEDFF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982792" y="4206691"/>
            <a:ext cx="686610" cy="204030"/>
          </a:xfrm>
          <a:prstGeom prst="ellipse">
            <a:avLst/>
          </a:prstGeom>
          <a:solidFill>
            <a:srgbClr val="3CAFD8">
              <a:alpha val="32000"/>
            </a:srgbClr>
          </a:solidFill>
          <a:ln w="28575">
            <a:solidFill>
              <a:srgbClr val="BEDFF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700353" y="4549223"/>
            <a:ext cx="686610" cy="204030"/>
          </a:xfrm>
          <a:prstGeom prst="ellipse">
            <a:avLst/>
          </a:prstGeom>
          <a:solidFill>
            <a:srgbClr val="3CAFD8">
              <a:alpha val="32000"/>
            </a:srgbClr>
          </a:solidFill>
          <a:ln w="28575">
            <a:solidFill>
              <a:srgbClr val="BEDFF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492580" y="3617197"/>
            <a:ext cx="686610" cy="204030"/>
          </a:xfrm>
          <a:prstGeom prst="ellipse">
            <a:avLst/>
          </a:prstGeom>
          <a:solidFill>
            <a:srgbClr val="3CAFD8">
              <a:alpha val="32000"/>
            </a:srgbClr>
          </a:solidFill>
          <a:ln w="28575">
            <a:solidFill>
              <a:srgbClr val="BEDFF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256462" y="3629752"/>
            <a:ext cx="686610" cy="204030"/>
          </a:xfrm>
          <a:prstGeom prst="ellipse">
            <a:avLst/>
          </a:prstGeom>
          <a:solidFill>
            <a:srgbClr val="3CAFD8">
              <a:alpha val="32000"/>
            </a:srgbClr>
          </a:solidFill>
          <a:ln w="28575">
            <a:solidFill>
              <a:srgbClr val="BEDFF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15"/>
          <p:cNvSpPr/>
          <p:nvPr/>
        </p:nvSpPr>
        <p:spPr>
          <a:xfrm>
            <a:off x="-3376714" y="411281"/>
            <a:ext cx="1420684" cy="533882"/>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框 60"/>
          <p:cNvSpPr txBox="1"/>
          <p:nvPr/>
        </p:nvSpPr>
        <p:spPr>
          <a:xfrm>
            <a:off x="6950006" y="5331958"/>
            <a:ext cx="4130087" cy="769441"/>
          </a:xfrm>
          <a:prstGeom prst="rect">
            <a:avLst/>
          </a:prstGeom>
          <a:noFill/>
        </p:spPr>
        <p:txBody>
          <a:bodyPr wrap="square" rtlCol="0">
            <a:spAutoFit/>
          </a:bodyPr>
          <a:lstStyle/>
          <a:p>
            <a:pPr algn="ctr"/>
            <a:r>
              <a:rPr lang="zh-CN" altLang="en-US" sz="4400" b="1" dirty="0">
                <a:solidFill>
                  <a:srgbClr val="BEDFFF"/>
                </a:solidFill>
              </a:rPr>
              <a:t>逐 步 推 广</a:t>
            </a:r>
            <a:endParaRPr lang="zh-CN" altLang="en-US" sz="4400" b="1" dirty="0">
              <a:solidFill>
                <a:srgbClr val="BEDFFF"/>
              </a:solidFill>
            </a:endParaRPr>
          </a:p>
        </p:txBody>
      </p:sp>
      <p:sp>
        <p:nvSpPr>
          <p:cNvPr id="22" name="文本框 21"/>
          <p:cNvSpPr txBox="1"/>
          <p:nvPr/>
        </p:nvSpPr>
        <p:spPr>
          <a:xfrm>
            <a:off x="4870644" y="2817069"/>
            <a:ext cx="1295543" cy="646331"/>
          </a:xfrm>
          <a:prstGeom prst="rect">
            <a:avLst/>
          </a:prstGeom>
          <a:noFill/>
        </p:spPr>
        <p:txBody>
          <a:bodyPr wrap="square" rtlCol="0">
            <a:spAutoFit/>
          </a:bodyPr>
          <a:lstStyle/>
          <a:p>
            <a:r>
              <a:rPr lang="zh-CN" altLang="en-US" sz="3600" b="1" dirty="0">
                <a:solidFill>
                  <a:srgbClr val="BEDFFF"/>
                </a:solidFill>
              </a:rPr>
              <a:t>上海</a:t>
            </a:r>
            <a:endParaRPr lang="zh-CN" altLang="en-US" sz="3600" b="1" dirty="0">
              <a:solidFill>
                <a:srgbClr val="BEDFFF"/>
              </a:solidFill>
            </a:endParaRPr>
          </a:p>
        </p:txBody>
      </p:sp>
      <p:sp>
        <p:nvSpPr>
          <p:cNvPr id="48" name="!!31"/>
          <p:cNvSpPr/>
          <p:nvPr/>
        </p:nvSpPr>
        <p:spPr>
          <a:xfrm>
            <a:off x="4055754" y="3132590"/>
            <a:ext cx="686610" cy="204030"/>
          </a:xfrm>
          <a:prstGeom prst="ellipse">
            <a:avLst/>
          </a:prstGeom>
          <a:solidFill>
            <a:srgbClr val="3CAFD8">
              <a:alpha val="32000"/>
            </a:srgbClr>
          </a:solidFill>
          <a:ln w="28575">
            <a:solidFill>
              <a:srgbClr val="BEDFFF"/>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弧形 42"/>
          <p:cNvSpPr/>
          <p:nvPr/>
        </p:nvSpPr>
        <p:spPr>
          <a:xfrm rot="2279986">
            <a:off x="3988812" y="3052433"/>
            <a:ext cx="448298" cy="293648"/>
          </a:xfrm>
          <a:prstGeom prst="arc">
            <a:avLst>
              <a:gd name="adj1" fmla="val 9692655"/>
              <a:gd name="adj2" fmla="val 20279362"/>
            </a:avLst>
          </a:prstGeom>
          <a:ln w="28575">
            <a:solidFill>
              <a:srgbClr val="BEDFFF"/>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弧形 39"/>
          <p:cNvSpPr/>
          <p:nvPr/>
        </p:nvSpPr>
        <p:spPr>
          <a:xfrm rot="1052455">
            <a:off x="3876827" y="2984176"/>
            <a:ext cx="489700" cy="1013884"/>
          </a:xfrm>
          <a:prstGeom prst="arc">
            <a:avLst>
              <a:gd name="adj1" fmla="val 7371917"/>
              <a:gd name="adj2" fmla="val 17912207"/>
            </a:avLst>
          </a:prstGeom>
          <a:ln w="28575">
            <a:solidFill>
              <a:srgbClr val="BEDFFF"/>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p:cNvSpPr/>
          <p:nvPr/>
        </p:nvSpPr>
        <p:spPr>
          <a:xfrm rot="21198034">
            <a:off x="4423361" y="3112218"/>
            <a:ext cx="159744" cy="869763"/>
          </a:xfrm>
          <a:prstGeom prst="arc">
            <a:avLst>
              <a:gd name="adj1" fmla="val 15567706"/>
              <a:gd name="adj2" fmla="val 4189463"/>
            </a:avLst>
          </a:prstGeom>
          <a:ln w="28575">
            <a:solidFill>
              <a:srgbClr val="BEDFFF"/>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p:cNvSpPr/>
          <p:nvPr/>
        </p:nvSpPr>
        <p:spPr>
          <a:xfrm rot="475058">
            <a:off x="4114697" y="3029840"/>
            <a:ext cx="240321" cy="1863294"/>
          </a:xfrm>
          <a:prstGeom prst="arc">
            <a:avLst>
              <a:gd name="adj1" fmla="val 5776200"/>
              <a:gd name="adj2" fmla="val 16531879"/>
            </a:avLst>
          </a:prstGeom>
          <a:ln w="28575">
            <a:solidFill>
              <a:srgbClr val="BEDFFF"/>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弧形 41"/>
          <p:cNvSpPr/>
          <p:nvPr/>
        </p:nvSpPr>
        <p:spPr>
          <a:xfrm rot="21184063">
            <a:off x="3390996" y="1720033"/>
            <a:ext cx="981653" cy="2462721"/>
          </a:xfrm>
          <a:prstGeom prst="arc">
            <a:avLst>
              <a:gd name="adj1" fmla="val 13817460"/>
              <a:gd name="adj2" fmla="val 1900731"/>
            </a:avLst>
          </a:prstGeom>
          <a:ln w="28575">
            <a:solidFill>
              <a:srgbClr val="BEDFFF"/>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弧形 40"/>
          <p:cNvSpPr/>
          <p:nvPr/>
        </p:nvSpPr>
        <p:spPr>
          <a:xfrm rot="871273">
            <a:off x="2442403" y="2413695"/>
            <a:ext cx="1976165" cy="1509341"/>
          </a:xfrm>
          <a:prstGeom prst="arc">
            <a:avLst>
              <a:gd name="adj1" fmla="val 10312190"/>
              <a:gd name="adj2" fmla="val 20884087"/>
            </a:avLst>
          </a:prstGeom>
          <a:ln w="28575">
            <a:solidFill>
              <a:srgbClr val="BEDFFF"/>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p:cNvSpPr/>
          <p:nvPr/>
        </p:nvSpPr>
        <p:spPr>
          <a:xfrm rot="1052455">
            <a:off x="3428366" y="2631172"/>
            <a:ext cx="895479" cy="2191657"/>
          </a:xfrm>
          <a:prstGeom prst="arc">
            <a:avLst>
              <a:gd name="adj1" fmla="val 6956765"/>
              <a:gd name="adj2" fmla="val 18004058"/>
            </a:avLst>
          </a:prstGeom>
          <a:ln w="28575">
            <a:solidFill>
              <a:srgbClr val="BEDFFF"/>
            </a:solidFill>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4" name="图形 23" descr="标记 纯色填充"/>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6201" y="2232861"/>
            <a:ext cx="1204504" cy="1204504"/>
          </a:xfrm>
          <a:prstGeom prst="rect">
            <a:avLst/>
          </a:prstGeom>
        </p:spPr>
      </p:pic>
      <p:grpSp>
        <p:nvGrpSpPr>
          <p:cNvPr id="76" name="组合 75"/>
          <p:cNvGrpSpPr/>
          <p:nvPr/>
        </p:nvGrpSpPr>
        <p:grpSpPr>
          <a:xfrm>
            <a:off x="6930956" y="898947"/>
            <a:ext cx="1093742" cy="766278"/>
            <a:chOff x="6994663" y="412144"/>
            <a:chExt cx="1093742" cy="766278"/>
          </a:xfrm>
        </p:grpSpPr>
        <p:sp>
          <p:nvSpPr>
            <p:cNvPr id="77" name="文本框 76"/>
            <p:cNvSpPr txBox="1"/>
            <p:nvPr/>
          </p:nvSpPr>
          <p:spPr>
            <a:xfrm>
              <a:off x="7087393" y="540921"/>
              <a:ext cx="910701" cy="523220"/>
            </a:xfrm>
            <a:prstGeom prst="rect">
              <a:avLst/>
            </a:prstGeom>
            <a:noFill/>
          </p:spPr>
          <p:txBody>
            <a:bodyPr wrap="square" rtlCol="0">
              <a:spAutoFit/>
            </a:bodyPr>
            <a:lstStyle/>
            <a:p>
              <a:pPr algn="ctr"/>
              <a:r>
                <a:rPr lang="zh-CN" altLang="en-US" sz="2800" b="1" dirty="0">
                  <a:solidFill>
                    <a:srgbClr val="BEDFFF"/>
                  </a:solidFill>
                </a:rPr>
                <a:t>杭州</a:t>
              </a:r>
              <a:endParaRPr lang="zh-CN" altLang="en-US" sz="2800" b="1" dirty="0">
                <a:solidFill>
                  <a:srgbClr val="BEDFFF"/>
                </a:solidFill>
              </a:endParaRPr>
            </a:p>
          </p:txBody>
        </p:sp>
        <p:sp>
          <p:nvSpPr>
            <p:cNvPr id="78" name="Docer Falling Dust PPT demo"/>
            <p:cNvSpPr/>
            <p:nvPr/>
          </p:nvSpPr>
          <p:spPr>
            <a:xfrm>
              <a:off x="6994663" y="412144"/>
              <a:ext cx="1093742" cy="766278"/>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83" name="组合 82"/>
          <p:cNvGrpSpPr/>
          <p:nvPr/>
        </p:nvGrpSpPr>
        <p:grpSpPr>
          <a:xfrm>
            <a:off x="6930956" y="1969061"/>
            <a:ext cx="1093742" cy="766278"/>
            <a:chOff x="6994663" y="412144"/>
            <a:chExt cx="1093742" cy="766278"/>
          </a:xfrm>
        </p:grpSpPr>
        <p:sp>
          <p:nvSpPr>
            <p:cNvPr id="84" name="文本框 83"/>
            <p:cNvSpPr txBox="1"/>
            <p:nvPr/>
          </p:nvSpPr>
          <p:spPr>
            <a:xfrm>
              <a:off x="7087393" y="540921"/>
              <a:ext cx="910701" cy="523220"/>
            </a:xfrm>
            <a:prstGeom prst="rect">
              <a:avLst/>
            </a:prstGeom>
            <a:noFill/>
          </p:spPr>
          <p:txBody>
            <a:bodyPr wrap="square" rtlCol="0">
              <a:spAutoFit/>
            </a:bodyPr>
            <a:lstStyle/>
            <a:p>
              <a:pPr algn="ctr"/>
              <a:r>
                <a:rPr lang="zh-CN" altLang="en-US" sz="2800" b="1" dirty="0">
                  <a:solidFill>
                    <a:srgbClr val="BEDFFF"/>
                  </a:solidFill>
                </a:rPr>
                <a:t>苏州</a:t>
              </a:r>
              <a:endParaRPr lang="zh-CN" altLang="en-US" sz="2800" b="1" dirty="0">
                <a:solidFill>
                  <a:srgbClr val="BEDFFF"/>
                </a:solidFill>
              </a:endParaRPr>
            </a:p>
          </p:txBody>
        </p:sp>
        <p:sp>
          <p:nvSpPr>
            <p:cNvPr id="86" name="Docer Falling Dust PPT demo"/>
            <p:cNvSpPr/>
            <p:nvPr/>
          </p:nvSpPr>
          <p:spPr>
            <a:xfrm>
              <a:off x="6994663" y="412144"/>
              <a:ext cx="1093742" cy="766278"/>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87" name="组合 86"/>
          <p:cNvGrpSpPr/>
          <p:nvPr/>
        </p:nvGrpSpPr>
        <p:grpSpPr>
          <a:xfrm>
            <a:off x="6930956" y="3065717"/>
            <a:ext cx="1093742" cy="766278"/>
            <a:chOff x="6994663" y="412144"/>
            <a:chExt cx="1093742" cy="766278"/>
          </a:xfrm>
        </p:grpSpPr>
        <p:sp>
          <p:nvSpPr>
            <p:cNvPr id="88" name="文本框 87"/>
            <p:cNvSpPr txBox="1"/>
            <p:nvPr/>
          </p:nvSpPr>
          <p:spPr>
            <a:xfrm>
              <a:off x="7087393" y="540921"/>
              <a:ext cx="910701" cy="523220"/>
            </a:xfrm>
            <a:prstGeom prst="rect">
              <a:avLst/>
            </a:prstGeom>
            <a:noFill/>
          </p:spPr>
          <p:txBody>
            <a:bodyPr wrap="square" rtlCol="0">
              <a:spAutoFit/>
            </a:bodyPr>
            <a:lstStyle/>
            <a:p>
              <a:pPr algn="ctr"/>
              <a:r>
                <a:rPr lang="zh-CN" altLang="en-US" sz="2800" b="1" dirty="0">
                  <a:solidFill>
                    <a:srgbClr val="BEDFFF"/>
                  </a:solidFill>
                </a:rPr>
                <a:t>嘉兴</a:t>
              </a:r>
              <a:endParaRPr lang="zh-CN" altLang="en-US" sz="2800" b="1" dirty="0">
                <a:solidFill>
                  <a:srgbClr val="BEDFFF"/>
                </a:solidFill>
              </a:endParaRPr>
            </a:p>
          </p:txBody>
        </p:sp>
        <p:sp>
          <p:nvSpPr>
            <p:cNvPr id="89" name="Docer Falling Dust PPT demo"/>
            <p:cNvSpPr/>
            <p:nvPr/>
          </p:nvSpPr>
          <p:spPr>
            <a:xfrm>
              <a:off x="6994663" y="412144"/>
              <a:ext cx="1093742" cy="766278"/>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90" name="组合 89"/>
          <p:cNvGrpSpPr/>
          <p:nvPr/>
        </p:nvGrpSpPr>
        <p:grpSpPr>
          <a:xfrm>
            <a:off x="8427410" y="898947"/>
            <a:ext cx="1093742" cy="766278"/>
            <a:chOff x="6994663" y="412144"/>
            <a:chExt cx="1093742" cy="766278"/>
          </a:xfrm>
        </p:grpSpPr>
        <p:sp>
          <p:nvSpPr>
            <p:cNvPr id="91" name="文本框 90"/>
            <p:cNvSpPr txBox="1"/>
            <p:nvPr/>
          </p:nvSpPr>
          <p:spPr>
            <a:xfrm>
              <a:off x="7087393" y="540921"/>
              <a:ext cx="910701" cy="523220"/>
            </a:xfrm>
            <a:prstGeom prst="rect">
              <a:avLst/>
            </a:prstGeom>
            <a:noFill/>
          </p:spPr>
          <p:txBody>
            <a:bodyPr wrap="square" rtlCol="0">
              <a:spAutoFit/>
            </a:bodyPr>
            <a:lstStyle/>
            <a:p>
              <a:pPr algn="ctr"/>
              <a:r>
                <a:rPr lang="zh-CN" altLang="en-US" sz="2800" b="1" dirty="0">
                  <a:solidFill>
                    <a:srgbClr val="BEDFFF"/>
                  </a:solidFill>
                </a:rPr>
                <a:t>宁波</a:t>
              </a:r>
              <a:endParaRPr lang="zh-CN" altLang="en-US" sz="2800" b="1" dirty="0">
                <a:solidFill>
                  <a:srgbClr val="BEDFFF"/>
                </a:solidFill>
              </a:endParaRPr>
            </a:p>
          </p:txBody>
        </p:sp>
        <p:sp>
          <p:nvSpPr>
            <p:cNvPr id="92" name="Docer Falling Dust PPT demo"/>
            <p:cNvSpPr/>
            <p:nvPr/>
          </p:nvSpPr>
          <p:spPr>
            <a:xfrm>
              <a:off x="6994663" y="412144"/>
              <a:ext cx="1093742" cy="766278"/>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97" name="组合 96"/>
          <p:cNvGrpSpPr/>
          <p:nvPr/>
        </p:nvGrpSpPr>
        <p:grpSpPr>
          <a:xfrm>
            <a:off x="8427410" y="1969061"/>
            <a:ext cx="1093742" cy="766278"/>
            <a:chOff x="6994663" y="412144"/>
            <a:chExt cx="1093742" cy="766278"/>
          </a:xfrm>
        </p:grpSpPr>
        <p:sp>
          <p:nvSpPr>
            <p:cNvPr id="98" name="文本框 97"/>
            <p:cNvSpPr txBox="1"/>
            <p:nvPr/>
          </p:nvSpPr>
          <p:spPr>
            <a:xfrm>
              <a:off x="7087393" y="540921"/>
              <a:ext cx="910701" cy="523220"/>
            </a:xfrm>
            <a:prstGeom prst="rect">
              <a:avLst/>
            </a:prstGeom>
            <a:noFill/>
          </p:spPr>
          <p:txBody>
            <a:bodyPr wrap="square" rtlCol="0">
              <a:spAutoFit/>
            </a:bodyPr>
            <a:lstStyle/>
            <a:p>
              <a:pPr algn="ctr"/>
              <a:r>
                <a:rPr lang="zh-CN" altLang="en-US" sz="2800" b="1" dirty="0">
                  <a:solidFill>
                    <a:srgbClr val="BEDFFF"/>
                  </a:solidFill>
                </a:rPr>
                <a:t>绍兴</a:t>
              </a:r>
              <a:endParaRPr lang="zh-CN" altLang="en-US" sz="2800" b="1" dirty="0">
                <a:solidFill>
                  <a:srgbClr val="BEDFFF"/>
                </a:solidFill>
              </a:endParaRPr>
            </a:p>
          </p:txBody>
        </p:sp>
        <p:sp>
          <p:nvSpPr>
            <p:cNvPr id="99" name="Docer Falling Dust PPT demo"/>
            <p:cNvSpPr/>
            <p:nvPr/>
          </p:nvSpPr>
          <p:spPr>
            <a:xfrm>
              <a:off x="6994663" y="412144"/>
              <a:ext cx="1093742" cy="766278"/>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100" name="组合 99"/>
          <p:cNvGrpSpPr/>
          <p:nvPr/>
        </p:nvGrpSpPr>
        <p:grpSpPr>
          <a:xfrm>
            <a:off x="8427410" y="3065717"/>
            <a:ext cx="1093742" cy="766278"/>
            <a:chOff x="6994663" y="412144"/>
            <a:chExt cx="1093742" cy="766278"/>
          </a:xfrm>
        </p:grpSpPr>
        <p:sp>
          <p:nvSpPr>
            <p:cNvPr id="101" name="文本框 100"/>
            <p:cNvSpPr txBox="1"/>
            <p:nvPr/>
          </p:nvSpPr>
          <p:spPr>
            <a:xfrm>
              <a:off x="7087393" y="540921"/>
              <a:ext cx="910701" cy="523220"/>
            </a:xfrm>
            <a:prstGeom prst="rect">
              <a:avLst/>
            </a:prstGeom>
            <a:noFill/>
          </p:spPr>
          <p:txBody>
            <a:bodyPr wrap="square" rtlCol="0">
              <a:spAutoFit/>
            </a:bodyPr>
            <a:lstStyle/>
            <a:p>
              <a:pPr algn="ctr"/>
              <a:r>
                <a:rPr lang="zh-CN" altLang="en-US" sz="2800" b="1" dirty="0">
                  <a:solidFill>
                    <a:srgbClr val="BEDFFF"/>
                  </a:solidFill>
                </a:rPr>
                <a:t>无锡</a:t>
              </a:r>
              <a:endParaRPr lang="zh-CN" altLang="en-US" sz="2800" b="1" dirty="0">
                <a:solidFill>
                  <a:srgbClr val="BEDFFF"/>
                </a:solidFill>
              </a:endParaRPr>
            </a:p>
          </p:txBody>
        </p:sp>
        <p:sp>
          <p:nvSpPr>
            <p:cNvPr id="102" name="Docer Falling Dust PPT demo"/>
            <p:cNvSpPr/>
            <p:nvPr/>
          </p:nvSpPr>
          <p:spPr>
            <a:xfrm>
              <a:off x="6994663" y="412144"/>
              <a:ext cx="1093742" cy="766278"/>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103" name="组合 102"/>
          <p:cNvGrpSpPr/>
          <p:nvPr/>
        </p:nvGrpSpPr>
        <p:grpSpPr>
          <a:xfrm>
            <a:off x="9967301" y="881949"/>
            <a:ext cx="1093742" cy="766278"/>
            <a:chOff x="6994663" y="412144"/>
            <a:chExt cx="1093742" cy="766278"/>
          </a:xfrm>
        </p:grpSpPr>
        <p:sp>
          <p:nvSpPr>
            <p:cNvPr id="104" name="文本框 103"/>
            <p:cNvSpPr txBox="1"/>
            <p:nvPr/>
          </p:nvSpPr>
          <p:spPr>
            <a:xfrm>
              <a:off x="7087393" y="540921"/>
              <a:ext cx="910701" cy="523220"/>
            </a:xfrm>
            <a:prstGeom prst="rect">
              <a:avLst/>
            </a:prstGeom>
            <a:noFill/>
          </p:spPr>
          <p:txBody>
            <a:bodyPr wrap="square" rtlCol="0">
              <a:spAutoFit/>
            </a:bodyPr>
            <a:lstStyle/>
            <a:p>
              <a:pPr algn="ctr"/>
              <a:r>
                <a:rPr lang="zh-CN" altLang="en-US" sz="2800" b="1" dirty="0">
                  <a:solidFill>
                    <a:srgbClr val="BEDFFF"/>
                  </a:solidFill>
                </a:rPr>
                <a:t>南京</a:t>
              </a:r>
              <a:endParaRPr lang="zh-CN" altLang="en-US" sz="2800" b="1" dirty="0">
                <a:solidFill>
                  <a:srgbClr val="BEDFFF"/>
                </a:solidFill>
              </a:endParaRPr>
            </a:p>
          </p:txBody>
        </p:sp>
        <p:sp>
          <p:nvSpPr>
            <p:cNvPr id="105" name="Docer Falling Dust PPT demo"/>
            <p:cNvSpPr/>
            <p:nvPr/>
          </p:nvSpPr>
          <p:spPr>
            <a:xfrm>
              <a:off x="6994663" y="412144"/>
              <a:ext cx="1093742" cy="766278"/>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106" name="组合 105"/>
          <p:cNvGrpSpPr/>
          <p:nvPr/>
        </p:nvGrpSpPr>
        <p:grpSpPr>
          <a:xfrm>
            <a:off x="9967301" y="1952063"/>
            <a:ext cx="1093742" cy="766278"/>
            <a:chOff x="6994663" y="412144"/>
            <a:chExt cx="1093742" cy="766278"/>
          </a:xfrm>
        </p:grpSpPr>
        <p:sp>
          <p:nvSpPr>
            <p:cNvPr id="107" name="文本框 106"/>
            <p:cNvSpPr txBox="1"/>
            <p:nvPr/>
          </p:nvSpPr>
          <p:spPr>
            <a:xfrm>
              <a:off x="7087393" y="540921"/>
              <a:ext cx="910701" cy="523220"/>
            </a:xfrm>
            <a:prstGeom prst="rect">
              <a:avLst/>
            </a:prstGeom>
            <a:noFill/>
          </p:spPr>
          <p:txBody>
            <a:bodyPr wrap="square" rtlCol="0">
              <a:spAutoFit/>
            </a:bodyPr>
            <a:lstStyle/>
            <a:p>
              <a:pPr algn="ctr"/>
              <a:r>
                <a:rPr lang="zh-CN" altLang="en-US" sz="2800" b="1" dirty="0">
                  <a:solidFill>
                    <a:srgbClr val="BEDFFF"/>
                  </a:solidFill>
                </a:rPr>
                <a:t>合肥</a:t>
              </a:r>
              <a:endParaRPr lang="zh-CN" altLang="en-US" sz="2800" b="1" dirty="0">
                <a:solidFill>
                  <a:srgbClr val="BEDFFF"/>
                </a:solidFill>
              </a:endParaRPr>
            </a:p>
          </p:txBody>
        </p:sp>
        <p:sp>
          <p:nvSpPr>
            <p:cNvPr id="108" name="Docer Falling Dust PPT demo"/>
            <p:cNvSpPr/>
            <p:nvPr/>
          </p:nvSpPr>
          <p:spPr>
            <a:xfrm>
              <a:off x="6994663" y="412144"/>
              <a:ext cx="1093742" cy="766278"/>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109" name="组合 108"/>
          <p:cNvGrpSpPr/>
          <p:nvPr/>
        </p:nvGrpSpPr>
        <p:grpSpPr>
          <a:xfrm>
            <a:off x="9967301" y="3048719"/>
            <a:ext cx="1093742" cy="766278"/>
            <a:chOff x="6994663" y="412144"/>
            <a:chExt cx="1093742" cy="766278"/>
          </a:xfrm>
        </p:grpSpPr>
        <p:sp>
          <p:nvSpPr>
            <p:cNvPr id="110" name="文本框 109"/>
            <p:cNvSpPr txBox="1"/>
            <p:nvPr/>
          </p:nvSpPr>
          <p:spPr>
            <a:xfrm>
              <a:off x="7087393" y="540921"/>
              <a:ext cx="910701" cy="523220"/>
            </a:xfrm>
            <a:prstGeom prst="rect">
              <a:avLst/>
            </a:prstGeom>
            <a:noFill/>
          </p:spPr>
          <p:txBody>
            <a:bodyPr wrap="square" rtlCol="0">
              <a:spAutoFit/>
            </a:bodyPr>
            <a:lstStyle/>
            <a:p>
              <a:pPr algn="ctr"/>
              <a:r>
                <a:rPr lang="zh-CN" altLang="en-US" sz="2800" b="1" dirty="0">
                  <a:solidFill>
                    <a:srgbClr val="BEDFFF"/>
                  </a:solidFill>
                </a:rPr>
                <a:t>芜湖</a:t>
              </a:r>
              <a:endParaRPr lang="zh-CN" altLang="en-US" sz="2800" b="1" dirty="0">
                <a:solidFill>
                  <a:srgbClr val="BEDFFF"/>
                </a:solidFill>
              </a:endParaRPr>
            </a:p>
          </p:txBody>
        </p:sp>
        <p:sp>
          <p:nvSpPr>
            <p:cNvPr id="111" name="Docer Falling Dust PPT demo"/>
            <p:cNvSpPr/>
            <p:nvPr/>
          </p:nvSpPr>
          <p:spPr>
            <a:xfrm>
              <a:off x="6994663" y="412144"/>
              <a:ext cx="1093742" cy="766278"/>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sp>
        <p:nvSpPr>
          <p:cNvPr id="112" name="文本框 111"/>
          <p:cNvSpPr txBox="1"/>
          <p:nvPr/>
        </p:nvSpPr>
        <p:spPr>
          <a:xfrm>
            <a:off x="6928287" y="4396103"/>
            <a:ext cx="4130087" cy="769441"/>
          </a:xfrm>
          <a:prstGeom prst="rect">
            <a:avLst/>
          </a:prstGeom>
          <a:noFill/>
        </p:spPr>
        <p:txBody>
          <a:bodyPr wrap="square" rtlCol="0">
            <a:spAutoFit/>
          </a:bodyPr>
          <a:lstStyle/>
          <a:p>
            <a:pPr algn="ctr"/>
            <a:r>
              <a:rPr lang="zh-CN" altLang="en-US" sz="4400" b="1" dirty="0">
                <a:solidFill>
                  <a:srgbClr val="BEDFFF"/>
                </a:solidFill>
              </a:rPr>
              <a:t>沪 苏 浙 皖</a:t>
            </a:r>
            <a:endParaRPr lang="zh-CN" altLang="en-US" sz="4400" b="1" dirty="0">
              <a:solidFill>
                <a:srgbClr val="BEDFFF"/>
              </a:solidFill>
            </a:endParaRPr>
          </a:p>
        </p:txBody>
      </p:sp>
      <p:grpSp>
        <p:nvGrpSpPr>
          <p:cNvPr id="2" name="组合 1"/>
          <p:cNvGrpSpPr/>
          <p:nvPr/>
        </p:nvGrpSpPr>
        <p:grpSpPr>
          <a:xfrm>
            <a:off x="13268616" y="1068943"/>
            <a:ext cx="4587737" cy="1649455"/>
            <a:chOff x="6994662" y="412143"/>
            <a:chExt cx="4587737" cy="1649455"/>
          </a:xfrm>
        </p:grpSpPr>
        <p:sp>
          <p:nvSpPr>
            <p:cNvPr id="3" name="文本框 2"/>
            <p:cNvSpPr txBox="1"/>
            <p:nvPr/>
          </p:nvSpPr>
          <p:spPr>
            <a:xfrm>
              <a:off x="7087393" y="552210"/>
              <a:ext cx="4416555" cy="1383665"/>
            </a:xfrm>
            <a:prstGeom prst="rect">
              <a:avLst/>
            </a:prstGeom>
            <a:noFill/>
          </p:spPr>
          <p:txBody>
            <a:bodyPr wrap="square" rtlCol="0">
              <a:spAutoFit/>
            </a:bodyPr>
            <a:lstStyle/>
            <a:p>
              <a:pPr algn="just"/>
              <a:r>
                <a:rPr lang="zh-CN" altLang="en-US" sz="2800" b="1" dirty="0">
                  <a:solidFill>
                    <a:srgbClr val="BEDFFF"/>
                  </a:solidFill>
                </a:rPr>
                <a:t>与中小学和公里</a:t>
              </a:r>
              <a:r>
                <a:rPr lang="zh-CN" altLang="en-US" sz="2800" b="1" dirty="0">
                  <a:solidFill>
                    <a:srgbClr val="BEDFFF"/>
                  </a:solidFill>
                </a:rPr>
                <a:t>基地合作，与有资质的教师一同进校开展选修课程</a:t>
              </a:r>
              <a:endParaRPr lang="zh-CN" altLang="en-US" sz="2800" b="1" dirty="0">
                <a:solidFill>
                  <a:srgbClr val="BEDFFF"/>
                </a:solidFill>
              </a:endParaRPr>
            </a:p>
          </p:txBody>
        </p:sp>
        <p:sp>
          <p:nvSpPr>
            <p:cNvPr id="4" name="Docer Falling Dust PPT demo"/>
            <p:cNvSpPr/>
            <p:nvPr/>
          </p:nvSpPr>
          <p:spPr>
            <a:xfrm>
              <a:off x="6994662" y="412143"/>
              <a:ext cx="4587737" cy="1649455"/>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5" name="组合 4"/>
          <p:cNvGrpSpPr/>
          <p:nvPr/>
        </p:nvGrpSpPr>
        <p:grpSpPr>
          <a:xfrm>
            <a:off x="13268616" y="3066553"/>
            <a:ext cx="4587737" cy="1649455"/>
            <a:chOff x="6989102" y="2239202"/>
            <a:chExt cx="4587737" cy="1649455"/>
          </a:xfrm>
        </p:grpSpPr>
        <p:sp>
          <p:nvSpPr>
            <p:cNvPr id="6" name="文本框 5"/>
            <p:cNvSpPr txBox="1"/>
            <p:nvPr/>
          </p:nvSpPr>
          <p:spPr>
            <a:xfrm>
              <a:off x="7087393" y="2371431"/>
              <a:ext cx="4416555" cy="1384995"/>
            </a:xfrm>
            <a:prstGeom prst="rect">
              <a:avLst/>
            </a:prstGeom>
            <a:noFill/>
          </p:spPr>
          <p:txBody>
            <a:bodyPr wrap="square" rtlCol="0">
              <a:spAutoFit/>
            </a:bodyPr>
            <a:lstStyle>
              <a:defPPr>
                <a:defRPr lang="zh-CN"/>
              </a:defPPr>
              <a:lvl1pPr algn="just">
                <a:defRPr sz="2800" b="1">
                  <a:solidFill>
                    <a:srgbClr val="BEDFFF"/>
                  </a:solidFill>
                </a:defRPr>
              </a:lvl1pPr>
            </a:lstStyle>
            <a:p>
              <a:r>
                <a:rPr lang="zh-CN" altLang="en-US" dirty="0"/>
                <a:t>与线下机构合作，开展针对</a:t>
              </a:r>
              <a:r>
                <a:rPr lang="en-US" altLang="zh-CN" dirty="0"/>
                <a:t>K12</a:t>
              </a:r>
              <a:r>
                <a:rPr lang="zh-CN" altLang="en-US" dirty="0"/>
                <a:t>的非学科培训以及硬件销售</a:t>
              </a:r>
              <a:endParaRPr lang="zh-CN" altLang="en-US" dirty="0"/>
            </a:p>
          </p:txBody>
        </p:sp>
        <p:sp>
          <p:nvSpPr>
            <p:cNvPr id="7" name="Docer Falling Dust PPT demo"/>
            <p:cNvSpPr/>
            <p:nvPr/>
          </p:nvSpPr>
          <p:spPr>
            <a:xfrm>
              <a:off x="6989102" y="2239202"/>
              <a:ext cx="4587737" cy="1649455"/>
            </a:xfrm>
            <a:prstGeom prst="roundRect">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right)">
                                      <p:cBhvr>
                                        <p:cTn id="10" dur="500"/>
                                        <p:tgtEl>
                                          <p:spTgt spid="4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right)">
                                      <p:cBhvr>
                                        <p:cTn id="13" dur="500"/>
                                        <p:tgtEl>
                                          <p:spTgt spid="46"/>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right)">
                                      <p:cBhvr>
                                        <p:cTn id="25" dur="500"/>
                                        <p:tgtEl>
                                          <p:spTgt spid="43"/>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heel(1)">
                                      <p:cBhvr>
                                        <p:cTn id="29" dur="2000"/>
                                        <p:tgtEl>
                                          <p:spTgt spid="52"/>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wheel(1)">
                                      <p:cBhvr>
                                        <p:cTn id="32" dur="2000"/>
                                        <p:tgtEl>
                                          <p:spTgt spid="71"/>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heel(1)">
                                      <p:cBhvr>
                                        <p:cTn id="35" dur="2000"/>
                                        <p:tgtEl>
                                          <p:spTgt spid="72"/>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heel(1)">
                                      <p:cBhvr>
                                        <p:cTn id="38" dur="2000"/>
                                        <p:tgtEl>
                                          <p:spTgt spid="74"/>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heel(1)">
                                      <p:cBhvr>
                                        <p:cTn id="41" dur="2000"/>
                                        <p:tgtEl>
                                          <p:spTgt spid="75"/>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heel(1)">
                                      <p:cBhvr>
                                        <p:cTn id="44"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71" grpId="0" animBg="1"/>
      <p:bldP spid="72" grpId="0" animBg="1"/>
      <p:bldP spid="73" grpId="0" animBg="1"/>
      <p:bldP spid="74" grpId="0" animBg="1"/>
      <p:bldP spid="75" grpId="0" animBg="1"/>
      <p:bldP spid="43" grpId="0" animBg="1"/>
      <p:bldP spid="40" grpId="0" animBg="1"/>
      <p:bldP spid="44" grpId="0" animBg="1"/>
      <p:bldP spid="45" grpId="0" animBg="1"/>
      <p:bldP spid="42" grpId="0" animBg="1"/>
      <p:bldP spid="41" grpId="0" animBg="1"/>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5"/>
          <p:cNvSpPr txBox="1"/>
          <p:nvPr/>
        </p:nvSpPr>
        <p:spPr>
          <a:xfrm>
            <a:off x="654050" y="528003"/>
            <a:ext cx="2367280" cy="52197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汉仪旗黑X1-85W" panose="00020600040101010101" pitchFamily="18" charset="-122"/>
              </a:rPr>
              <a:t>团队指导</a:t>
            </a:r>
            <a:r>
              <a:rPr lang="zh-CN" altLang="en-US" sz="28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汉仪旗黑X1-85W" panose="00020600040101010101" pitchFamily="18" charset="-122"/>
              </a:rPr>
              <a:t>教师</a:t>
            </a:r>
            <a:endParaRPr lang="zh-CN" altLang="en-US" sz="28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汉仪旗黑X1-85W" panose="00020600040101010101" pitchFamily="18" charset="-122"/>
            </a:endParaRPr>
          </a:p>
        </p:txBody>
      </p:sp>
      <p:sp>
        <p:nvSpPr>
          <p:cNvPr id="33" name="文本框 11"/>
          <p:cNvSpPr txBox="1"/>
          <p:nvPr>
            <p:custDataLst>
              <p:tags r:id="rId1"/>
            </p:custDataLst>
          </p:nvPr>
        </p:nvSpPr>
        <p:spPr>
          <a:xfrm>
            <a:off x="5020945" y="2352675"/>
            <a:ext cx="4135120" cy="258445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latin typeface="+mj-ea"/>
                <a:ea typeface="+mj-ea"/>
                <a:cs typeface="+mj-ea"/>
                <a:sym typeface="+mn-ea"/>
              </a:rPr>
              <a:t> </a:t>
            </a:r>
            <a:r>
              <a:rPr lang="en-US" altLang="zh-CN" sz="1600" b="1" dirty="0">
                <a:solidFill>
                  <a:srgbClr val="DFF1FF"/>
                </a:solidFill>
                <a:latin typeface="+mj-ea"/>
                <a:ea typeface="+mj-ea"/>
                <a:cs typeface="+mj-ea"/>
                <a:sym typeface="+mn-ea"/>
              </a:rPr>
              <a:t>· </a:t>
            </a:r>
            <a:r>
              <a:rPr lang="zh-CN" altLang="en-US" sz="1600" b="1" dirty="0">
                <a:solidFill>
                  <a:srgbClr val="DFF1FF"/>
                </a:solidFill>
                <a:latin typeface="+mj-ea"/>
                <a:ea typeface="+mj-ea"/>
                <a:cs typeface="+mj-ea"/>
                <a:sym typeface="+mn-ea"/>
              </a:rPr>
              <a:t>东华大学</a:t>
            </a:r>
            <a:r>
              <a:rPr lang="zh-CN" altLang="en-US" sz="1600" b="1" dirty="0">
                <a:solidFill>
                  <a:srgbClr val="DFF1FF"/>
                </a:solidFill>
                <a:latin typeface="+mj-ea"/>
                <a:ea typeface="+mj-ea"/>
                <a:cs typeface="+mj-ea"/>
              </a:rPr>
              <a:t>信息与控制实验中心</a:t>
            </a:r>
            <a:r>
              <a:rPr lang="zh-CN" altLang="en-US" sz="1600" b="1" dirty="0">
                <a:solidFill>
                  <a:srgbClr val="E6C1B6"/>
                </a:solidFill>
                <a:latin typeface="+mj-ea"/>
                <a:ea typeface="+mj-ea"/>
                <a:cs typeface="+mj-ea"/>
              </a:rPr>
              <a:t>副主任</a:t>
            </a:r>
            <a:endParaRPr lang="zh-CN" altLang="en-US" sz="1600" b="1" dirty="0">
              <a:solidFill>
                <a:srgbClr val="E6C1B6"/>
              </a:solidFill>
              <a:latin typeface="+mj-ea"/>
              <a:ea typeface="+mj-ea"/>
              <a:cs typeface="+mj-ea"/>
            </a:endParaRPr>
          </a:p>
          <a:p>
            <a:r>
              <a:rPr lang="en-US" altLang="zh-CN" sz="1600" b="1" dirty="0">
                <a:solidFill>
                  <a:srgbClr val="DFF1FF"/>
                </a:solidFill>
                <a:latin typeface="+mj-ea"/>
                <a:ea typeface="+mj-ea"/>
                <a:cs typeface="+mj-ea"/>
              </a:rPr>
              <a:t> · </a:t>
            </a:r>
            <a:r>
              <a:rPr lang="zh-CN" altLang="en-US" sz="1600" b="1" dirty="0">
                <a:solidFill>
                  <a:srgbClr val="DFF1FF"/>
                </a:solidFill>
                <a:latin typeface="+mj-ea"/>
                <a:ea typeface="+mj-ea"/>
                <a:cs typeface="+mj-ea"/>
              </a:rPr>
              <a:t>主持与参与</a:t>
            </a:r>
            <a:r>
              <a:rPr lang="zh-CN" altLang="en-US" sz="1600" b="1" dirty="0">
                <a:solidFill>
                  <a:srgbClr val="E6C1B6"/>
                </a:solidFill>
                <a:latin typeface="+mj-ea"/>
                <a:ea typeface="+mj-ea"/>
                <a:cs typeface="+mj-ea"/>
              </a:rPr>
              <a:t>中央高校项目</a:t>
            </a:r>
            <a:r>
              <a:rPr lang="zh-CN" altLang="en-US" sz="1600" b="1" dirty="0">
                <a:solidFill>
                  <a:srgbClr val="DFF1FF"/>
                </a:solidFill>
                <a:latin typeface="+mj-ea"/>
                <a:ea typeface="+mj-ea"/>
                <a:cs typeface="+mj-ea"/>
              </a:rPr>
              <a:t>项目1项</a:t>
            </a:r>
            <a:endParaRPr lang="zh-CN" altLang="en-US" sz="1600" b="1" dirty="0">
              <a:solidFill>
                <a:srgbClr val="DFF1FF"/>
              </a:solidFill>
              <a:latin typeface="+mj-ea"/>
              <a:ea typeface="+mj-ea"/>
              <a:cs typeface="+mj-ea"/>
            </a:endParaRPr>
          </a:p>
          <a:p>
            <a:r>
              <a:rPr lang="en-US" altLang="zh-CN" sz="1600" b="1" dirty="0">
                <a:solidFill>
                  <a:srgbClr val="DFF1FF"/>
                </a:solidFill>
                <a:latin typeface="+mj-ea"/>
                <a:ea typeface="+mj-ea"/>
                <a:cs typeface="+mj-ea"/>
              </a:rPr>
              <a:t> · </a:t>
            </a:r>
            <a:r>
              <a:rPr lang="zh-CN" altLang="en-US" sz="1600" b="1" dirty="0">
                <a:solidFill>
                  <a:srgbClr val="DFF1FF"/>
                </a:solidFill>
                <a:latin typeface="+mj-ea"/>
                <a:ea typeface="+mj-ea"/>
                <a:cs typeface="+mj-ea"/>
              </a:rPr>
              <a:t>中央高校项目</a:t>
            </a:r>
            <a:r>
              <a:rPr lang="zh-CN" altLang="en-US" sz="1600" b="1" dirty="0">
                <a:solidFill>
                  <a:srgbClr val="E6C1B6"/>
                </a:solidFill>
                <a:latin typeface="+mj-ea"/>
                <a:ea typeface="+mj-ea"/>
                <a:cs typeface="+mj-ea"/>
                <a:sym typeface="+mn-ea"/>
              </a:rPr>
              <a:t>多项</a:t>
            </a:r>
            <a:endParaRPr lang="zh-CN" altLang="en-US" sz="1600" b="1" dirty="0">
              <a:solidFill>
                <a:srgbClr val="E6C1B6"/>
              </a:solidFill>
              <a:latin typeface="+mj-ea"/>
              <a:ea typeface="+mj-ea"/>
              <a:cs typeface="+mj-ea"/>
            </a:endParaRPr>
          </a:p>
          <a:p>
            <a:r>
              <a:rPr lang="en-US" altLang="zh-CN" sz="1600" b="1" dirty="0">
                <a:solidFill>
                  <a:srgbClr val="DFF1FF"/>
                </a:solidFill>
                <a:latin typeface="+mj-ea"/>
                <a:ea typeface="+mj-ea"/>
                <a:cs typeface="+mj-ea"/>
                <a:sym typeface="+mn-ea"/>
              </a:rPr>
              <a:t> · </a:t>
            </a:r>
            <a:r>
              <a:rPr lang="zh-CN" altLang="en-US" sz="1600" b="1" dirty="0">
                <a:solidFill>
                  <a:srgbClr val="DFF1FF"/>
                </a:solidFill>
                <a:latin typeface="+mj-ea"/>
                <a:ea typeface="+mj-ea"/>
                <a:cs typeface="+mj-ea"/>
                <a:sym typeface="+mn-ea"/>
              </a:rPr>
              <a:t>获得多个</a:t>
            </a:r>
            <a:r>
              <a:rPr lang="zh-CN" altLang="en-US" sz="1600" b="1" dirty="0">
                <a:solidFill>
                  <a:srgbClr val="E6C1B6"/>
                </a:solidFill>
                <a:latin typeface="+mj-ea"/>
                <a:ea typeface="+mj-ea"/>
                <a:cs typeface="+mj-ea"/>
                <a:sym typeface="+mn-ea"/>
              </a:rPr>
              <a:t>国家级教学成果</a:t>
            </a:r>
            <a:r>
              <a:rPr lang="zh-CN" altLang="en-US" sz="1600" b="1" dirty="0">
                <a:solidFill>
                  <a:srgbClr val="DFF1FF"/>
                </a:solidFill>
                <a:latin typeface="+mj-ea"/>
                <a:ea typeface="+mj-ea"/>
                <a:cs typeface="+mj-ea"/>
                <a:sym typeface="+mn-ea"/>
              </a:rPr>
              <a:t>奖</a:t>
            </a:r>
            <a:endParaRPr lang="zh-CN" altLang="en-US" sz="1600" b="1" dirty="0">
              <a:solidFill>
                <a:srgbClr val="DFF1FF"/>
              </a:solidFill>
              <a:latin typeface="+mj-ea"/>
              <a:ea typeface="+mj-ea"/>
              <a:cs typeface="+mj-ea"/>
            </a:endParaRPr>
          </a:p>
          <a:p>
            <a:pPr algn="l"/>
            <a:r>
              <a:rPr lang="en-US" altLang="zh-CN" sz="1600" b="1" dirty="0">
                <a:solidFill>
                  <a:srgbClr val="DFF1FF"/>
                </a:solidFill>
                <a:latin typeface="+mj-ea"/>
                <a:ea typeface="+mj-ea"/>
                <a:cs typeface="+mj-ea"/>
              </a:rPr>
              <a:t> · </a:t>
            </a:r>
            <a:r>
              <a:rPr lang="zh-CN" altLang="en-US" sz="1600" b="1" dirty="0">
                <a:solidFill>
                  <a:srgbClr val="DFF1FF"/>
                </a:solidFill>
                <a:latin typeface="+mj-ea"/>
                <a:ea typeface="+mj-ea"/>
                <a:cs typeface="+mj-ea"/>
              </a:rPr>
              <a:t>拥有</a:t>
            </a:r>
            <a:r>
              <a:rPr lang="en-US" altLang="zh-CN" sz="1600" b="1" dirty="0">
                <a:solidFill>
                  <a:srgbClr val="DFF1FF"/>
                </a:solidFill>
                <a:latin typeface="+mj-ea"/>
                <a:ea typeface="+mj-ea"/>
                <a:cs typeface="+mj-ea"/>
              </a:rPr>
              <a:t>2</a:t>
            </a:r>
            <a:r>
              <a:rPr lang="zh-CN" altLang="en-US" sz="1600" b="1" dirty="0">
                <a:solidFill>
                  <a:srgbClr val="DFF1FF"/>
                </a:solidFill>
                <a:latin typeface="+mj-ea"/>
                <a:ea typeface="+mj-ea"/>
                <a:cs typeface="+mj-ea"/>
              </a:rPr>
              <a:t>本</a:t>
            </a:r>
            <a:r>
              <a:rPr lang="zh-CN" altLang="en-US" sz="1600" b="1" dirty="0">
                <a:solidFill>
                  <a:srgbClr val="E6C1B6"/>
                </a:solidFill>
                <a:latin typeface="+mj-ea"/>
                <a:ea typeface="+mj-ea"/>
                <a:cs typeface="+mj-ea"/>
              </a:rPr>
              <a:t>教材专著</a:t>
            </a:r>
            <a:endParaRPr lang="en-US" altLang="zh-CN" sz="1600" b="1" dirty="0">
              <a:solidFill>
                <a:srgbClr val="E6C1B6"/>
              </a:solidFill>
              <a:latin typeface="+mj-ea"/>
              <a:ea typeface="+mj-ea"/>
              <a:cs typeface="+mj-ea"/>
            </a:endParaRPr>
          </a:p>
          <a:p>
            <a:pPr algn="l"/>
            <a:r>
              <a:rPr lang="en-US" altLang="zh-CN" sz="1600" b="1" dirty="0">
                <a:solidFill>
                  <a:srgbClr val="E6C1B6"/>
                </a:solidFill>
                <a:latin typeface="+mj-ea"/>
                <a:ea typeface="+mj-ea"/>
                <a:cs typeface="+mj-ea"/>
              </a:rPr>
              <a:t> </a:t>
            </a:r>
            <a:r>
              <a:rPr lang="en-US" altLang="zh-CN" sz="1600" b="1" dirty="0">
                <a:solidFill>
                  <a:srgbClr val="DFF1FF"/>
                </a:solidFill>
                <a:latin typeface="+mj-ea"/>
                <a:ea typeface="+mj-ea"/>
                <a:cs typeface="+mj-ea"/>
              </a:rPr>
              <a:t>· </a:t>
            </a:r>
            <a:r>
              <a:rPr lang="zh-CN" altLang="en-US" sz="1600" b="1" dirty="0">
                <a:solidFill>
                  <a:srgbClr val="DFF1FF"/>
                </a:solidFill>
                <a:latin typeface="+mj-ea"/>
                <a:ea typeface="+mj-ea"/>
                <a:cs typeface="+mj-ea"/>
              </a:rPr>
              <a:t>指导全国大学生电子设计竞赛（</a:t>
            </a:r>
            <a:r>
              <a:rPr lang="en-US" altLang="zh-CN" sz="1600" b="1" dirty="0">
                <a:solidFill>
                  <a:srgbClr val="DFF1FF"/>
                </a:solidFill>
                <a:latin typeface="+mj-ea"/>
                <a:ea typeface="+mj-ea"/>
                <a:cs typeface="+mj-ea"/>
              </a:rPr>
              <a:t>TI</a:t>
            </a:r>
            <a:r>
              <a:rPr lang="zh-CN" altLang="en-US" sz="1600" b="1" dirty="0">
                <a:solidFill>
                  <a:srgbClr val="DFF1FF"/>
                </a:solidFill>
                <a:latin typeface="+mj-ea"/>
                <a:ea typeface="+mj-ea"/>
                <a:cs typeface="+mj-ea"/>
              </a:rPr>
              <a:t>杯）等多项赛事并获奖</a:t>
            </a:r>
            <a:r>
              <a:rPr lang="zh-CN" altLang="en-US" sz="1600" b="1" dirty="0">
                <a:solidFill>
                  <a:srgbClr val="E6C1B6"/>
                </a:solidFill>
                <a:latin typeface="+mj-ea"/>
                <a:ea typeface="+mj-ea"/>
                <a:cs typeface="+mj-ea"/>
              </a:rPr>
              <a:t>达</a:t>
            </a:r>
            <a:r>
              <a:rPr lang="en-US" altLang="zh-CN" sz="1600" b="1" dirty="0">
                <a:solidFill>
                  <a:srgbClr val="E6C1B6"/>
                </a:solidFill>
                <a:latin typeface="+mj-ea"/>
                <a:ea typeface="+mj-ea"/>
                <a:cs typeface="+mj-ea"/>
              </a:rPr>
              <a:t>100</a:t>
            </a:r>
            <a:r>
              <a:rPr lang="zh-CN" altLang="en-US" sz="1600" b="1" dirty="0">
                <a:solidFill>
                  <a:srgbClr val="E6C1B6"/>
                </a:solidFill>
                <a:latin typeface="+mj-ea"/>
                <a:ea typeface="+mj-ea"/>
                <a:cs typeface="+mj-ea"/>
              </a:rPr>
              <a:t>余项</a:t>
            </a:r>
            <a:endParaRPr lang="en-US" altLang="zh-CN" sz="1600" b="1" dirty="0">
              <a:solidFill>
                <a:srgbClr val="E6C1B6"/>
              </a:solidFill>
              <a:latin typeface="+mj-ea"/>
              <a:ea typeface="+mj-ea"/>
              <a:cs typeface="+mj-ea"/>
            </a:endParaRPr>
          </a:p>
          <a:p>
            <a:pPr algn="l"/>
            <a:r>
              <a:rPr lang="en-US" altLang="zh-CN" sz="1600" b="1" dirty="0">
                <a:solidFill>
                  <a:srgbClr val="E6C1B6"/>
                </a:solidFill>
                <a:latin typeface="+mj-ea"/>
                <a:ea typeface="+mj-ea"/>
                <a:cs typeface="+mj-ea"/>
              </a:rPr>
              <a:t> </a:t>
            </a:r>
            <a:r>
              <a:rPr lang="en-US" altLang="zh-CN" sz="1600" b="1" dirty="0">
                <a:solidFill>
                  <a:srgbClr val="DFF1FF"/>
                </a:solidFill>
                <a:latin typeface="+mj-ea"/>
                <a:ea typeface="+mj-ea"/>
                <a:cs typeface="+mj-ea"/>
              </a:rPr>
              <a:t>· </a:t>
            </a:r>
            <a:r>
              <a:rPr lang="zh-CN" altLang="en-US" sz="1600" b="1" dirty="0">
                <a:solidFill>
                  <a:srgbClr val="DFF1FF"/>
                </a:solidFill>
                <a:latin typeface="+mj-ea"/>
                <a:ea typeface="+mj-ea"/>
                <a:cs typeface="+mj-ea"/>
              </a:rPr>
              <a:t>全国大学生电子设计竞赛（</a:t>
            </a:r>
            <a:r>
              <a:rPr lang="en-US" altLang="zh-CN" sz="1600" b="1" dirty="0">
                <a:solidFill>
                  <a:srgbClr val="DFF1FF"/>
                </a:solidFill>
                <a:latin typeface="+mj-ea"/>
                <a:ea typeface="+mj-ea"/>
                <a:cs typeface="+mj-ea"/>
              </a:rPr>
              <a:t>TI</a:t>
            </a:r>
            <a:r>
              <a:rPr lang="zh-CN" altLang="en-US" sz="1600" b="1" dirty="0">
                <a:solidFill>
                  <a:srgbClr val="DFF1FF"/>
                </a:solidFill>
                <a:latin typeface="+mj-ea"/>
                <a:ea typeface="+mj-ea"/>
                <a:cs typeface="+mj-ea"/>
              </a:rPr>
              <a:t>杯）上海赛区东华大学</a:t>
            </a:r>
            <a:r>
              <a:rPr lang="zh-CN" altLang="en-US" sz="1600" b="1" dirty="0">
                <a:solidFill>
                  <a:srgbClr val="E6C1B6"/>
                </a:solidFill>
                <a:latin typeface="+mj-ea"/>
                <a:ea typeface="+mj-ea"/>
                <a:cs typeface="+mj-ea"/>
              </a:rPr>
              <a:t>领队</a:t>
            </a:r>
            <a:endParaRPr lang="en-US" altLang="zh-CN" sz="1600" b="1" dirty="0">
              <a:solidFill>
                <a:srgbClr val="E6C1B6"/>
              </a:solidFill>
              <a:latin typeface="+mj-ea"/>
              <a:ea typeface="+mj-ea"/>
              <a:cs typeface="+mj-ea"/>
            </a:endParaRPr>
          </a:p>
          <a:p>
            <a:pPr algn="l"/>
            <a:r>
              <a:rPr lang="en-US" altLang="zh-CN" sz="1600" b="1" dirty="0">
                <a:solidFill>
                  <a:srgbClr val="DFF1FF"/>
                </a:solidFill>
                <a:latin typeface="+mj-ea"/>
                <a:ea typeface="+mj-ea"/>
                <a:cs typeface="+mj-ea"/>
              </a:rPr>
              <a:t> · </a:t>
            </a:r>
            <a:r>
              <a:rPr lang="zh-CN" altLang="en-US" sz="1600" b="1" dirty="0">
                <a:solidFill>
                  <a:srgbClr val="DFF1FF"/>
                </a:solidFill>
                <a:latin typeface="+mj-ea"/>
                <a:ea typeface="+mj-ea"/>
                <a:cs typeface="+mj-ea"/>
              </a:rPr>
              <a:t>上海市大学生电子设计竞赛</a:t>
            </a:r>
            <a:r>
              <a:rPr lang="zh-CN" altLang="en-US" sz="1600" b="1" dirty="0">
                <a:solidFill>
                  <a:srgbClr val="E6C1B6"/>
                </a:solidFill>
                <a:latin typeface="+mj-ea"/>
                <a:ea typeface="+mj-ea"/>
                <a:cs typeface="+mj-ea"/>
              </a:rPr>
              <a:t>优秀指导教师</a:t>
            </a:r>
            <a:endParaRPr lang="zh-CN" altLang="en-US" sz="1600" b="1" dirty="0">
              <a:solidFill>
                <a:srgbClr val="E6C1B6"/>
              </a:solidFill>
              <a:latin typeface="+mj-ea"/>
              <a:ea typeface="+mj-ea"/>
              <a:cs typeface="+mj-ea"/>
            </a:endParaRPr>
          </a:p>
        </p:txBody>
      </p:sp>
      <p:sp>
        <p:nvSpPr>
          <p:cNvPr id="34" name="文本框 17"/>
          <p:cNvSpPr txBox="1"/>
          <p:nvPr>
            <p:custDataLst>
              <p:tags r:id="rId2"/>
            </p:custDataLst>
          </p:nvPr>
        </p:nvSpPr>
        <p:spPr>
          <a:xfrm>
            <a:off x="5021087" y="1813070"/>
            <a:ext cx="3636500" cy="4616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zh-CN" altLang="en-US" sz="24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mn-ea"/>
              </a:rPr>
              <a:t>高级实验师/硕士生导师</a:t>
            </a:r>
            <a:endParaRPr lang="zh-CN" altLang="en-US" sz="24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7" name="圆角矩形 3"/>
          <p:cNvSpPr/>
          <p:nvPr>
            <p:custDataLst>
              <p:tags r:id="rId3"/>
            </p:custDataLst>
          </p:nvPr>
        </p:nvSpPr>
        <p:spPr>
          <a:xfrm>
            <a:off x="3213242" y="4130552"/>
            <a:ext cx="1749097" cy="475039"/>
          </a:xfrm>
          <a:prstGeom prst="roundRect">
            <a:avLst>
              <a:gd name="adj" fmla="val 50000"/>
            </a:avLst>
          </a:prstGeom>
          <a:gradFill flip="none" rotWithShape="1">
            <a:gsLst>
              <a:gs pos="0">
                <a:srgbClr val="0071C2"/>
              </a:gs>
              <a:gs pos="100000">
                <a:srgbClr val="00AFC6"/>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邓开连</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 name="组合 2"/>
          <p:cNvGrpSpPr/>
          <p:nvPr>
            <p:custDataLst>
              <p:tags r:id="rId4"/>
            </p:custDataLst>
          </p:nvPr>
        </p:nvGrpSpPr>
        <p:grpSpPr>
          <a:xfrm>
            <a:off x="3178197" y="1862664"/>
            <a:ext cx="1783258" cy="2037139"/>
            <a:chOff x="6219847" y="1861394"/>
            <a:chExt cx="1783258" cy="2037139"/>
          </a:xfrm>
        </p:grpSpPr>
        <p:sp>
          <p:nvSpPr>
            <p:cNvPr id="43" name="椭圆 42"/>
            <p:cNvSpPr/>
            <p:nvPr>
              <p:custDataLst>
                <p:tags r:id="rId5"/>
              </p:custDataLst>
            </p:nvPr>
          </p:nvSpPr>
          <p:spPr>
            <a:xfrm>
              <a:off x="6259861" y="2165895"/>
              <a:ext cx="1703382" cy="1703382"/>
            </a:xfrm>
            <a:prstGeom prst="ellipse">
              <a:avLst/>
            </a:prstGeom>
            <a:noFill/>
            <a:ln w="101600">
              <a:gradFill>
                <a:gsLst>
                  <a:gs pos="49000">
                    <a:srgbClr val="00AFC6"/>
                  </a:gs>
                  <a:gs pos="0">
                    <a:srgbClr val="0071C2"/>
                  </a:gs>
                  <a:gs pos="100000">
                    <a:srgbClr val="FF6D90"/>
                  </a:gs>
                </a:gsLst>
                <a:lin ang="18900000" scaled="0"/>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2" name="图片 1"/>
            <p:cNvPicPr>
              <a:picLocks noChangeAspect="1"/>
            </p:cNvPicPr>
            <p:nvPr>
              <p:custDataLst>
                <p:tags r:id="rId6"/>
              </p:custDataLst>
            </p:nvPr>
          </p:nvPicPr>
          <p:blipFill>
            <a:blip r:embed="rId7" cstate="print">
              <a:extLst>
                <a:ext uri="{BEBA8EAE-BF5A-486C-A8C5-ECC9F3942E4B}">
                  <a14:imgProps xmlns:a14="http://schemas.microsoft.com/office/drawing/2010/main">
                    <a14:imgLayer r:embed="rId8">
                      <a14:imgEffect>
                        <a14:backgroundRemoval t="8367" b="99602" l="3352" r="99441">
                          <a14:foregroundMark x1="22346" y1="25498" x2="39106" y2="8367"/>
                          <a14:foregroundMark x1="39106" y1="8367" x2="55307" y2="8367"/>
                          <a14:foregroundMark x1="55307" y1="8367" x2="69832" y2="17131"/>
                          <a14:foregroundMark x1="69832" y1="17131" x2="74860" y2="23108"/>
                          <a14:foregroundMark x1="39665" y1="62151" x2="12849" y2="82869"/>
                          <a14:foregroundMark x1="12849" y1="82869" x2="45251" y2="90438"/>
                          <a14:foregroundMark x1="45251" y1="90438" x2="80447" y2="87649"/>
                          <a14:foregroundMark x1="80447" y1="87649" x2="29050" y2="66534"/>
                          <a14:foregroundMark x1="29050" y1="66534" x2="23625" y2="66182"/>
                          <a14:foregroundMark x1="66480" y1="69323" x2="86592" y2="86454"/>
                          <a14:foregroundMark x1="86592" y1="86454" x2="6704" y2="87251"/>
                          <a14:foregroundMark x1="24581" y1="91235" x2="41341" y2="94024"/>
                          <a14:foregroundMark x1="41341" y1="94024" x2="82123" y2="90040"/>
                          <a14:foregroundMark x1="82123" y1="90040" x2="87709" y2="77291"/>
                          <a14:foregroundMark x1="87709" y1="77291" x2="92737" y2="90837"/>
                          <a14:foregroundMark x1="92737" y1="90837" x2="73184" y2="96813"/>
                          <a14:foregroundMark x1="73184" y1="96813" x2="54190" y2="94422"/>
                          <a14:foregroundMark x1="7821" y1="94422" x2="3352" y2="77291"/>
                          <a14:foregroundMark x1="3352" y1="77291" x2="7263" y2="92430"/>
                          <a14:foregroundMark x1="87709" y1="73307" x2="97207" y2="86853"/>
                          <a14:foregroundMark x1="97207" y1="86853" x2="88268" y2="97211"/>
                          <a14:foregroundMark x1="88268" y1="97211" x2="12849" y2="99602"/>
                          <a14:foregroundMark x1="91620" y1="76096" x2="93296" y2="95219"/>
                          <a14:foregroundMark x1="93296" y1="95219" x2="92179" y2="98008"/>
                          <a14:foregroundMark x1="96648" y1="94821" x2="94972" y2="82072"/>
                          <a14:foregroundMark x1="94972" y1="82072" x2="99441" y2="92430"/>
                          <a14:foregroundMark x1="99441" y1="92430" x2="99441" y2="92430"/>
                          <a14:backgroundMark x1="21788" y1="66135" x2="22905" y2="65737"/>
                          <a14:backgroundMark x1="22905" y1="65737" x2="24022" y2="65737"/>
                        </a14:backgroundRemoval>
                      </a14:imgEffect>
                    </a14:imgLayer>
                  </a14:imgProps>
                </a:ext>
                <a:ext uri="{28A0092B-C50C-407E-A947-70E740481C1C}">
                  <a14:useLocalDpi xmlns:a14="http://schemas.microsoft.com/office/drawing/2010/main" val="0"/>
                </a:ext>
              </a:extLst>
            </a:blip>
            <a:srcRect l="-12968" r="-12905"/>
            <a:stretch>
              <a:fillRect/>
            </a:stretch>
          </p:blipFill>
          <p:spPr>
            <a:xfrm>
              <a:off x="6254892" y="1861394"/>
              <a:ext cx="1748213" cy="2035919"/>
            </a:xfrm>
            <a:prstGeom prst="ellipse">
              <a:avLst/>
            </a:prstGeom>
            <a:ln>
              <a:noFill/>
            </a:ln>
            <a:effectLst/>
          </p:spPr>
        </p:pic>
        <p:pic>
          <p:nvPicPr>
            <p:cNvPr id="4" name="图片 3"/>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rcRect t="52138"/>
            <a:stretch>
              <a:fillRect/>
            </a:stretch>
          </p:blipFill>
          <p:spPr>
            <a:xfrm>
              <a:off x="6219847" y="3043239"/>
              <a:ext cx="1783258" cy="85529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custDataLst>
              <p:tags r:id="rId1"/>
            </p:custDataLst>
          </p:nvPr>
        </p:nvSpPr>
        <p:spPr>
          <a:xfrm>
            <a:off x="3427095" y="1297940"/>
            <a:ext cx="1703070" cy="1703070"/>
          </a:xfrm>
          <a:prstGeom prst="ellipse">
            <a:avLst/>
          </a:prstGeom>
          <a:noFill/>
          <a:ln w="101600">
            <a:gradFill>
              <a:gsLst>
                <a:gs pos="49000">
                  <a:srgbClr val="00AFC6"/>
                </a:gs>
                <a:gs pos="0">
                  <a:srgbClr val="0071C2"/>
                </a:gs>
                <a:gs pos="100000">
                  <a:srgbClr val="FF6D90"/>
                </a:gs>
              </a:gsLst>
              <a:lin ang="18900000" scaled="0"/>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51" name="图片 50" descr="DSC_3586"/>
          <p:cNvPicPr>
            <a:picLocks noChangeAspect="1"/>
          </p:cNvPicPr>
          <p:nvPr/>
        </p:nvPicPr>
        <p:blipFill>
          <a:blip r:embed="rId2"/>
          <a:srcRect l="9371" t="10933" r="8114" b="27733"/>
          <a:stretch>
            <a:fillRect/>
          </a:stretch>
        </p:blipFill>
        <p:spPr>
          <a:xfrm>
            <a:off x="3296285" y="857885"/>
            <a:ext cx="1833880" cy="2044700"/>
          </a:xfrm>
          <a:prstGeom prst="ellipse">
            <a:avLst/>
          </a:prstGeom>
        </p:spPr>
      </p:pic>
      <p:sp>
        <p:nvSpPr>
          <p:cNvPr id="49" name="文本框 15"/>
          <p:cNvSpPr txBox="1"/>
          <p:nvPr/>
        </p:nvSpPr>
        <p:spPr>
          <a:xfrm>
            <a:off x="654050" y="528320"/>
            <a:ext cx="2633980" cy="52197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汉仪旗黑X1-85W" panose="00020600040101010101" pitchFamily="18" charset="-122"/>
              </a:rPr>
              <a:t>团队顾问（</a:t>
            </a:r>
            <a:r>
              <a:rPr lang="zh-CN" altLang="en-US" sz="28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汉仪旗黑X1-85W" panose="00020600040101010101" pitchFamily="18" charset="-122"/>
              </a:rPr>
              <a:t>兼）</a:t>
            </a:r>
            <a:endParaRPr lang="zh-CN" altLang="en-US" sz="28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汉仪旗黑X1-85W" panose="00020600040101010101" pitchFamily="18" charset="-122"/>
            </a:endParaRPr>
          </a:p>
        </p:txBody>
      </p:sp>
      <p:sp>
        <p:nvSpPr>
          <p:cNvPr id="28" name="文本框 11"/>
          <p:cNvSpPr txBox="1"/>
          <p:nvPr>
            <p:custDataLst>
              <p:tags r:id="rId3"/>
            </p:custDataLst>
          </p:nvPr>
        </p:nvSpPr>
        <p:spPr>
          <a:xfrm>
            <a:off x="5229860" y="1798320"/>
            <a:ext cx="4135120" cy="18453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latin typeface="+mj-ea"/>
                <a:ea typeface="+mj-ea"/>
                <a:cs typeface="+mj-ea"/>
                <a:sym typeface="+mn-ea"/>
              </a:rPr>
              <a:t> </a:t>
            </a:r>
            <a:r>
              <a:rPr lang="en-US" altLang="zh-CN" sz="1600" b="1" dirty="0">
                <a:solidFill>
                  <a:srgbClr val="DFF1FF"/>
                </a:solidFill>
                <a:latin typeface="+mj-ea"/>
                <a:ea typeface="+mj-ea"/>
                <a:cs typeface="+mj-ea"/>
                <a:sym typeface="+mn-ea"/>
              </a:rPr>
              <a:t>· </a:t>
            </a:r>
            <a:r>
              <a:rPr lang="zh-CN" altLang="en-US" sz="1600" b="1" dirty="0">
                <a:solidFill>
                  <a:srgbClr val="DFF1FF"/>
                </a:solidFill>
                <a:latin typeface="+mj-ea"/>
                <a:ea typeface="+mj-ea"/>
                <a:cs typeface="+mj-ea"/>
                <a:sym typeface="+mn-ea"/>
              </a:rPr>
              <a:t>信息学院</a:t>
            </a:r>
            <a:r>
              <a:rPr lang="en-US" altLang="zh-CN" sz="1600" b="1" dirty="0">
                <a:solidFill>
                  <a:srgbClr val="DFF1FF"/>
                </a:solidFill>
                <a:latin typeface="+mj-ea"/>
                <a:ea typeface="+mj-ea"/>
                <a:cs typeface="+mj-ea"/>
                <a:sym typeface="+mn-ea"/>
              </a:rPr>
              <a:t>NUEDC</a:t>
            </a:r>
            <a:r>
              <a:rPr lang="zh-CN" altLang="en-US" sz="1600" b="1" dirty="0">
                <a:solidFill>
                  <a:srgbClr val="DFF1FF"/>
                </a:solidFill>
                <a:latin typeface="+mj-ea"/>
                <a:ea typeface="+mj-ea"/>
                <a:cs typeface="+mj-ea"/>
                <a:sym typeface="+mn-ea"/>
              </a:rPr>
              <a:t>创新协会</a:t>
            </a:r>
            <a:r>
              <a:rPr lang="zh-CN" altLang="en-US" sz="1600" b="1" dirty="0">
                <a:solidFill>
                  <a:srgbClr val="E6C1B6"/>
                </a:solidFill>
                <a:latin typeface="+mj-ea"/>
                <a:ea typeface="+mj-ea"/>
                <a:cs typeface="+mj-ea"/>
                <a:sym typeface="+mn-ea"/>
              </a:rPr>
              <a:t>社长</a:t>
            </a:r>
            <a:endParaRPr lang="zh-CN" altLang="en-US" sz="1600" b="1" dirty="0">
              <a:solidFill>
                <a:srgbClr val="E6C1B6"/>
              </a:solidFill>
              <a:latin typeface="+mj-ea"/>
              <a:ea typeface="+mj-ea"/>
              <a:cs typeface="+mj-ea"/>
              <a:sym typeface="+mn-ea"/>
            </a:endParaRPr>
          </a:p>
          <a:p>
            <a:r>
              <a:rPr lang="en-US" altLang="zh-CN" sz="1600" b="1" dirty="0">
                <a:solidFill>
                  <a:srgbClr val="DFF1FF"/>
                </a:solidFill>
                <a:latin typeface="+mj-ea"/>
                <a:ea typeface="+mj-ea"/>
                <a:cs typeface="+mj-ea"/>
              </a:rPr>
              <a:t> · </a:t>
            </a:r>
            <a:r>
              <a:rPr lang="zh-CN" altLang="en-US" sz="1600" b="1" dirty="0">
                <a:solidFill>
                  <a:srgbClr val="E6C1B6"/>
                </a:solidFill>
                <a:latin typeface="+mj-ea"/>
                <a:ea typeface="+mj-ea"/>
                <a:cs typeface="+mj-ea"/>
              </a:rPr>
              <a:t>多次</a:t>
            </a:r>
            <a:r>
              <a:rPr lang="zh-CN" altLang="en-US" sz="1600" b="1" dirty="0">
                <a:solidFill>
                  <a:srgbClr val="DFF1FF"/>
                </a:solidFill>
                <a:latin typeface="+mj-ea"/>
                <a:ea typeface="+mj-ea"/>
                <a:cs typeface="+mj-ea"/>
              </a:rPr>
              <a:t>获得校级和单项奖学金</a:t>
            </a:r>
            <a:endParaRPr lang="zh-CN" altLang="en-US" sz="1600" b="1" dirty="0">
              <a:solidFill>
                <a:srgbClr val="DFF1FF"/>
              </a:solidFill>
              <a:latin typeface="+mj-ea"/>
              <a:ea typeface="+mj-ea"/>
              <a:cs typeface="+mj-ea"/>
            </a:endParaRPr>
          </a:p>
          <a:p>
            <a:r>
              <a:rPr lang="en-US" altLang="zh-CN" sz="1600" b="1" dirty="0">
                <a:solidFill>
                  <a:srgbClr val="DFF1FF"/>
                </a:solidFill>
                <a:latin typeface="+mj-ea"/>
                <a:ea typeface="+mj-ea"/>
                <a:cs typeface="+mj-ea"/>
              </a:rPr>
              <a:t> · </a:t>
            </a:r>
            <a:r>
              <a:rPr lang="zh-CN" altLang="en-US" sz="1600" b="1" dirty="0">
                <a:solidFill>
                  <a:srgbClr val="E6C1B6"/>
                </a:solidFill>
                <a:latin typeface="+mj-ea"/>
                <a:ea typeface="+mj-ea"/>
                <a:cs typeface="+mj-ea"/>
              </a:rPr>
              <a:t>主持</a:t>
            </a:r>
            <a:r>
              <a:rPr lang="zh-CN" altLang="en-US" sz="1600" b="1" dirty="0">
                <a:solidFill>
                  <a:srgbClr val="DFF1FF"/>
                </a:solidFill>
                <a:latin typeface="+mj-ea"/>
                <a:ea typeface="+mj-ea"/>
                <a:cs typeface="+mj-ea"/>
              </a:rPr>
              <a:t>1项省级与1项国家级大创项目</a:t>
            </a:r>
            <a:endParaRPr lang="zh-CN" altLang="en-US" sz="1600" b="1" dirty="0">
              <a:solidFill>
                <a:srgbClr val="E6C1B6"/>
              </a:solidFill>
              <a:latin typeface="+mj-ea"/>
              <a:ea typeface="+mj-ea"/>
              <a:cs typeface="+mj-ea"/>
            </a:endParaRPr>
          </a:p>
          <a:p>
            <a:pPr algn="l">
              <a:buClrTx/>
              <a:buSzTx/>
              <a:buFontTx/>
            </a:pPr>
            <a:r>
              <a:rPr lang="en-US" altLang="zh-CN" sz="1600" b="1" dirty="0">
                <a:solidFill>
                  <a:srgbClr val="DFF1FF"/>
                </a:solidFill>
                <a:latin typeface="+mj-ea"/>
                <a:ea typeface="+mj-ea"/>
                <a:cs typeface="+mj-ea"/>
                <a:sym typeface="+mn-ea"/>
              </a:rPr>
              <a:t> · </a:t>
            </a:r>
            <a:r>
              <a:rPr lang="zh-CN" altLang="en-US" sz="1600" b="1" dirty="0">
                <a:solidFill>
                  <a:srgbClr val="DFF1FF"/>
                </a:solidFill>
                <a:latin typeface="+mj-ea"/>
                <a:ea typeface="+mj-ea"/>
                <a:cs typeface="+mj-ea"/>
              </a:rPr>
              <a:t>参与多项省级、</a:t>
            </a:r>
            <a:r>
              <a:rPr lang="zh-CN" altLang="en-US" sz="1600" b="1" dirty="0">
                <a:solidFill>
                  <a:srgbClr val="E6C1B6"/>
                </a:solidFill>
                <a:latin typeface="+mj-ea"/>
                <a:ea typeface="+mj-ea"/>
                <a:cs typeface="+mj-ea"/>
              </a:rPr>
              <a:t>国家级大创</a:t>
            </a:r>
            <a:endParaRPr lang="zh-CN" altLang="en-US" sz="1600" b="1" dirty="0">
              <a:solidFill>
                <a:srgbClr val="DFF1FF"/>
              </a:solidFill>
              <a:latin typeface="+mj-ea"/>
              <a:ea typeface="+mj-ea"/>
              <a:cs typeface="+mj-ea"/>
            </a:endParaRPr>
          </a:p>
          <a:p>
            <a:pPr algn="l">
              <a:buClrTx/>
              <a:buSzTx/>
              <a:buFontTx/>
            </a:pPr>
            <a:r>
              <a:rPr lang="zh-CN" altLang="en-US" sz="1600" b="1" dirty="0">
                <a:solidFill>
                  <a:srgbClr val="DFF1FF"/>
                </a:solidFill>
                <a:latin typeface="+mj-ea"/>
                <a:ea typeface="+mj-ea"/>
                <a:cs typeface="+mj-ea"/>
              </a:rPr>
              <a:t> · 获得各类学科竞赛</a:t>
            </a:r>
            <a:r>
              <a:rPr lang="zh-CN" altLang="en-US" sz="1600" b="1" dirty="0">
                <a:solidFill>
                  <a:srgbClr val="E6C1B6"/>
                </a:solidFill>
                <a:latin typeface="+mj-ea"/>
                <a:ea typeface="+mj-ea"/>
                <a:cs typeface="+mj-ea"/>
              </a:rPr>
              <a:t>国家级</a:t>
            </a:r>
            <a:r>
              <a:rPr lang="zh-CN" altLang="en-US" sz="1600" b="1" dirty="0">
                <a:solidFill>
                  <a:srgbClr val="DFF1FF"/>
                </a:solidFill>
                <a:latin typeface="+mj-ea"/>
                <a:ea typeface="+mj-ea"/>
                <a:cs typeface="+mj-ea"/>
              </a:rPr>
              <a:t>奖项共7项</a:t>
            </a:r>
            <a:endParaRPr lang="zh-CN" altLang="en-US" sz="1600" b="1" dirty="0">
              <a:solidFill>
                <a:srgbClr val="DFF1FF"/>
              </a:solidFill>
              <a:latin typeface="+mj-ea"/>
              <a:ea typeface="+mj-ea"/>
              <a:cs typeface="+mj-ea"/>
            </a:endParaRPr>
          </a:p>
          <a:p>
            <a:pPr algn="l"/>
            <a:r>
              <a:rPr lang="en-US" altLang="zh-CN" sz="1600" b="1" dirty="0">
                <a:solidFill>
                  <a:srgbClr val="E6C1B6"/>
                </a:solidFill>
                <a:latin typeface="+mj-ea"/>
                <a:ea typeface="+mj-ea"/>
                <a:cs typeface="+mj-ea"/>
              </a:rPr>
              <a:t> </a:t>
            </a:r>
            <a:r>
              <a:rPr lang="en-US" altLang="zh-CN" sz="1600" b="1" dirty="0">
                <a:solidFill>
                  <a:srgbClr val="DFF1FF"/>
                </a:solidFill>
                <a:latin typeface="+mj-ea"/>
                <a:ea typeface="+mj-ea"/>
                <a:cs typeface="+mj-ea"/>
              </a:rPr>
              <a:t>·</a:t>
            </a:r>
            <a:r>
              <a:rPr lang="zh-CN" altLang="en-US" sz="1600" b="1" dirty="0">
                <a:solidFill>
                  <a:srgbClr val="DFF1FF"/>
                </a:solidFill>
                <a:latin typeface="+mj-ea"/>
                <a:ea typeface="+mj-ea"/>
                <a:cs typeface="+mj-ea"/>
              </a:rPr>
              <a:t> 东华大学电子设计竞赛基地</a:t>
            </a:r>
            <a:r>
              <a:rPr lang="zh-CN" altLang="en-US" sz="1600" b="1" dirty="0">
                <a:solidFill>
                  <a:srgbClr val="E6C1B6"/>
                </a:solidFill>
                <a:latin typeface="+mj-ea"/>
                <a:ea typeface="+mj-ea"/>
                <a:cs typeface="+mj-ea"/>
              </a:rPr>
              <a:t>学生负责人</a:t>
            </a:r>
            <a:endParaRPr lang="zh-CN" altLang="en-US" sz="1600" b="1" dirty="0">
              <a:solidFill>
                <a:srgbClr val="DFF1FF"/>
              </a:solidFill>
              <a:latin typeface="+mj-ea"/>
              <a:ea typeface="+mj-ea"/>
              <a:cs typeface="+mj-ea"/>
            </a:endParaRPr>
          </a:p>
          <a:p>
            <a:pPr algn="l"/>
            <a:r>
              <a:rPr lang="zh-CN" altLang="en-US" sz="1600" b="1" dirty="0">
                <a:solidFill>
                  <a:srgbClr val="DFF1FF"/>
                </a:solidFill>
                <a:latin typeface="+mj-ea"/>
                <a:ea typeface="+mj-ea"/>
                <a:cs typeface="+mj-ea"/>
              </a:rPr>
              <a:t> </a:t>
            </a:r>
            <a:r>
              <a:rPr lang="en-US" altLang="zh-CN" sz="1600" b="1" dirty="0">
                <a:solidFill>
                  <a:srgbClr val="DFF1FF"/>
                </a:solidFill>
                <a:latin typeface="+mj-ea"/>
                <a:ea typeface="+mj-ea"/>
                <a:cs typeface="+mj-ea"/>
              </a:rPr>
              <a:t>· </a:t>
            </a:r>
            <a:r>
              <a:rPr lang="zh-CN" altLang="en-US" sz="1600" b="1" dirty="0">
                <a:solidFill>
                  <a:srgbClr val="DFF1FF"/>
                </a:solidFill>
                <a:latin typeface="+mj-ea"/>
                <a:ea typeface="+mj-ea"/>
                <a:cs typeface="+mj-ea"/>
              </a:rPr>
              <a:t>预计能获得</a:t>
            </a:r>
            <a:r>
              <a:rPr lang="zh-CN" altLang="en-US" sz="1600" b="1" dirty="0">
                <a:solidFill>
                  <a:srgbClr val="E6C1B6"/>
                </a:solidFill>
                <a:latin typeface="+mj-ea"/>
                <a:ea typeface="+mj-ea"/>
                <a:cs typeface="+mj-ea"/>
              </a:rPr>
              <a:t>推免</a:t>
            </a:r>
            <a:r>
              <a:rPr lang="zh-CN" altLang="en-US" sz="1600" b="1" dirty="0">
                <a:solidFill>
                  <a:srgbClr val="DFF1FF"/>
                </a:solidFill>
                <a:latin typeface="+mj-ea"/>
                <a:ea typeface="+mj-ea"/>
                <a:cs typeface="+mj-ea"/>
              </a:rPr>
              <a:t>资格</a:t>
            </a:r>
            <a:endParaRPr lang="zh-CN" altLang="en-US" sz="1600" b="1" dirty="0">
              <a:solidFill>
                <a:srgbClr val="E6C1B6"/>
              </a:solidFill>
              <a:latin typeface="+mj-ea"/>
              <a:ea typeface="+mj-ea"/>
              <a:cs typeface="+mj-ea"/>
            </a:endParaRPr>
          </a:p>
        </p:txBody>
      </p:sp>
      <p:sp>
        <p:nvSpPr>
          <p:cNvPr id="35" name="文本框 17"/>
          <p:cNvSpPr txBox="1"/>
          <p:nvPr>
            <p:custDataLst>
              <p:tags r:id="rId4"/>
            </p:custDataLst>
          </p:nvPr>
        </p:nvSpPr>
        <p:spPr>
          <a:xfrm>
            <a:off x="5230002" y="1159020"/>
            <a:ext cx="3636500" cy="46037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zh-CN" altLang="en-US" sz="24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mn-ea"/>
              </a:rPr>
              <a:t>自动化专业本科生</a:t>
            </a:r>
            <a:endParaRPr lang="zh-CN" altLang="en-US" sz="2400" b="1" dirty="0">
              <a:solidFill>
                <a:srgbClr val="DFF1FF"/>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 name="圆角矩形 3"/>
          <p:cNvSpPr/>
          <p:nvPr>
            <p:custDataLst>
              <p:tags r:id="rId5"/>
            </p:custDataLst>
          </p:nvPr>
        </p:nvSpPr>
        <p:spPr>
          <a:xfrm>
            <a:off x="3427237" y="3135507"/>
            <a:ext cx="1749097" cy="475039"/>
          </a:xfrm>
          <a:prstGeom prst="roundRect">
            <a:avLst>
              <a:gd name="adj" fmla="val 50000"/>
            </a:avLst>
          </a:prstGeom>
          <a:gradFill flip="none" rotWithShape="1">
            <a:gsLst>
              <a:gs pos="0">
                <a:srgbClr val="0071C2"/>
              </a:gs>
              <a:gs pos="100000">
                <a:srgbClr val="00AFC6"/>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钱灏宇</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8" name="图片 4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t="52138"/>
          <a:stretch>
            <a:fillRect/>
          </a:stretch>
        </p:blipFill>
        <p:spPr>
          <a:xfrm>
            <a:off x="3387090" y="2175510"/>
            <a:ext cx="1783080" cy="855345"/>
          </a:xfrm>
          <a:prstGeom prst="rect">
            <a:avLst/>
          </a:prstGeom>
        </p:spPr>
      </p:pic>
      <p:pic>
        <p:nvPicPr>
          <p:cNvPr id="52" name="图形 5" descr="原子 纯色填充"/>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6583341" y="4176266"/>
            <a:ext cx="684718" cy="684718"/>
          </a:xfrm>
          <a:prstGeom prst="rect">
            <a:avLst/>
          </a:prstGeom>
        </p:spPr>
      </p:pic>
      <p:pic>
        <p:nvPicPr>
          <p:cNvPr id="53" name="图形 7" descr="书架上的书籍 纯色填充"/>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6553859" y="5513324"/>
            <a:ext cx="698597" cy="698597"/>
          </a:xfrm>
          <a:prstGeom prst="rect">
            <a:avLst/>
          </a:prstGeom>
        </p:spPr>
      </p:pic>
      <p:pic>
        <p:nvPicPr>
          <p:cNvPr id="54" name="图形 11" descr="打开的书 纯色填充"/>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1342029" y="5393453"/>
            <a:ext cx="666206" cy="666206"/>
          </a:xfrm>
          <a:prstGeom prst="rect">
            <a:avLst/>
          </a:prstGeom>
        </p:spPr>
      </p:pic>
      <p:pic>
        <p:nvPicPr>
          <p:cNvPr id="55" name="图形 9" descr="教室 纯色填充"/>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1360556" y="4199565"/>
            <a:ext cx="633919" cy="633919"/>
          </a:xfrm>
          <a:prstGeom prst="rect">
            <a:avLst/>
          </a:prstGeom>
        </p:spPr>
      </p:pic>
      <p:sp>
        <p:nvSpPr>
          <p:cNvPr id="56" name="圆角矩形 55"/>
          <p:cNvSpPr/>
          <p:nvPr>
            <p:custDataLst>
              <p:tags r:id="rId20"/>
            </p:custDataLst>
          </p:nvPr>
        </p:nvSpPr>
        <p:spPr>
          <a:xfrm>
            <a:off x="1216628" y="4058481"/>
            <a:ext cx="914403" cy="914403"/>
          </a:xfrm>
          <a:prstGeom prst="roundRect">
            <a:avLst/>
          </a:prstGeom>
          <a:noFill/>
          <a:ln w="28575">
            <a:gradFill flip="none" rotWithShape="1">
              <a:gsLst>
                <a:gs pos="0">
                  <a:schemeClr val="accent1"/>
                </a:gs>
                <a:gs pos="5000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圆角矩形 56"/>
          <p:cNvSpPr/>
          <p:nvPr>
            <p:custDataLst>
              <p:tags r:id="rId21"/>
            </p:custDataLst>
          </p:nvPr>
        </p:nvSpPr>
        <p:spPr>
          <a:xfrm>
            <a:off x="1216628" y="5266991"/>
            <a:ext cx="914403" cy="914403"/>
          </a:xfrm>
          <a:prstGeom prst="roundRect">
            <a:avLst/>
          </a:prstGeom>
          <a:noFill/>
          <a:ln w="28575">
            <a:gradFill flip="none" rotWithShape="1">
              <a:gsLst>
                <a:gs pos="0">
                  <a:schemeClr val="accent1"/>
                </a:gs>
                <a:gs pos="5000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圆角矩形 57"/>
          <p:cNvSpPr/>
          <p:nvPr>
            <p:custDataLst>
              <p:tags r:id="rId22"/>
            </p:custDataLst>
          </p:nvPr>
        </p:nvSpPr>
        <p:spPr>
          <a:xfrm>
            <a:off x="6453473" y="5393580"/>
            <a:ext cx="914403" cy="914403"/>
          </a:xfrm>
          <a:prstGeom prst="roundRect">
            <a:avLst/>
          </a:prstGeom>
          <a:noFill/>
          <a:ln w="28575">
            <a:gradFill flip="none" rotWithShape="1">
              <a:gsLst>
                <a:gs pos="0">
                  <a:schemeClr val="accent1"/>
                </a:gs>
                <a:gs pos="5000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文本框 58"/>
          <p:cNvSpPr txBox="1"/>
          <p:nvPr>
            <p:custDataLst>
              <p:tags r:id="rId23"/>
            </p:custDataLst>
          </p:nvPr>
        </p:nvSpPr>
        <p:spPr>
          <a:xfrm>
            <a:off x="2317283" y="4218760"/>
            <a:ext cx="3667411" cy="615553"/>
          </a:xfrm>
          <a:prstGeom prst="rect">
            <a:avLst/>
          </a:prstGeom>
          <a:noFill/>
        </p:spPr>
        <p:txBody>
          <a:bodyPr wrap="square" rtlCol="0">
            <a:spAutoFit/>
          </a:bodyPr>
          <a:p>
            <a:r>
              <a:rPr lang="zh-CN" altLang="en-US" sz="1600" b="1" dirty="0">
                <a:solidFill>
                  <a:schemeClr val="bg1"/>
                </a:solidFill>
                <a:cs typeface="+mn-ea"/>
                <a:sym typeface="+mn-lt"/>
              </a:rPr>
              <a:t>东华大学电子系统设计与实践选修课</a:t>
            </a:r>
            <a:endParaRPr lang="en-US" altLang="zh-CN" sz="1600" b="1" dirty="0">
              <a:solidFill>
                <a:schemeClr val="bg1"/>
              </a:solidFill>
              <a:cs typeface="+mn-ea"/>
              <a:sym typeface="+mn-lt"/>
            </a:endParaRPr>
          </a:p>
          <a:p>
            <a:r>
              <a:rPr lang="zh-CN" altLang="en-US" b="1" dirty="0">
                <a:solidFill>
                  <a:schemeClr val="bg1"/>
                </a:solidFill>
                <a:cs typeface="+mn-ea"/>
                <a:sym typeface="+mn-lt"/>
              </a:rPr>
              <a:t>课程筹备与助教</a:t>
            </a:r>
            <a:endParaRPr lang="zh-CN" altLang="en-US" b="1" dirty="0">
              <a:solidFill>
                <a:schemeClr val="bg1"/>
              </a:solidFill>
              <a:cs typeface="+mn-ea"/>
              <a:sym typeface="+mn-lt"/>
            </a:endParaRPr>
          </a:p>
        </p:txBody>
      </p:sp>
      <p:sp>
        <p:nvSpPr>
          <p:cNvPr id="60" name="文本框 59"/>
          <p:cNvSpPr txBox="1"/>
          <p:nvPr>
            <p:custDataLst>
              <p:tags r:id="rId24"/>
            </p:custDataLst>
          </p:nvPr>
        </p:nvSpPr>
        <p:spPr>
          <a:xfrm>
            <a:off x="2317283" y="5297595"/>
            <a:ext cx="3667411" cy="861774"/>
          </a:xfrm>
          <a:prstGeom prst="rect">
            <a:avLst/>
          </a:prstGeom>
          <a:noFill/>
        </p:spPr>
        <p:txBody>
          <a:bodyPr wrap="square" rtlCol="0">
            <a:spAutoFit/>
          </a:bodyPr>
          <a:p>
            <a:r>
              <a:rPr lang="zh-CN" altLang="en-US" sz="1600" b="1" dirty="0">
                <a:solidFill>
                  <a:schemeClr val="bg1"/>
                </a:solidFill>
                <a:cs typeface="+mn-ea"/>
                <a:sym typeface="+mn-lt"/>
              </a:rPr>
              <a:t>与上海交通大学合作在上海晋元高级中学开设芯片设计基础选修课程</a:t>
            </a:r>
            <a:endParaRPr lang="en-US" altLang="zh-CN" sz="1600" b="1" dirty="0">
              <a:solidFill>
                <a:schemeClr val="bg1"/>
              </a:solidFill>
              <a:cs typeface="+mn-ea"/>
              <a:sym typeface="+mn-lt"/>
            </a:endParaRPr>
          </a:p>
          <a:p>
            <a:r>
              <a:rPr lang="zh-CN" altLang="en-US" b="1" dirty="0">
                <a:solidFill>
                  <a:schemeClr val="bg1"/>
                </a:solidFill>
                <a:cs typeface="+mn-ea"/>
                <a:sym typeface="+mn-lt"/>
              </a:rPr>
              <a:t>备课负责人</a:t>
            </a:r>
            <a:endParaRPr lang="zh-CN" altLang="en-US" b="1" dirty="0">
              <a:solidFill>
                <a:schemeClr val="bg1"/>
              </a:solidFill>
              <a:cs typeface="+mn-ea"/>
              <a:sym typeface="+mn-lt"/>
            </a:endParaRPr>
          </a:p>
        </p:txBody>
      </p:sp>
      <p:sp>
        <p:nvSpPr>
          <p:cNvPr id="61" name="文本框 60"/>
          <p:cNvSpPr txBox="1"/>
          <p:nvPr>
            <p:custDataLst>
              <p:tags r:id="rId25"/>
            </p:custDataLst>
          </p:nvPr>
        </p:nvSpPr>
        <p:spPr>
          <a:xfrm>
            <a:off x="7554128" y="5550766"/>
            <a:ext cx="3667411" cy="614045"/>
          </a:xfrm>
          <a:prstGeom prst="rect">
            <a:avLst/>
          </a:prstGeom>
          <a:noFill/>
        </p:spPr>
        <p:txBody>
          <a:bodyPr wrap="square" rtlCol="0">
            <a:spAutoFit/>
          </a:bodyPr>
          <a:p>
            <a:r>
              <a:rPr lang="zh-CN" altLang="en-US" sz="1600" b="1" dirty="0">
                <a:solidFill>
                  <a:schemeClr val="bg1"/>
                </a:solidFill>
                <a:cs typeface="+mn-ea"/>
                <a:sym typeface="+mn-lt"/>
              </a:rPr>
              <a:t>中国福利会电子设计拓展课程</a:t>
            </a:r>
            <a:endParaRPr lang="en-US" altLang="zh-CN" sz="1600" b="1" dirty="0">
              <a:solidFill>
                <a:schemeClr val="bg1"/>
              </a:solidFill>
              <a:cs typeface="+mn-ea"/>
              <a:sym typeface="+mn-lt"/>
            </a:endParaRPr>
          </a:p>
          <a:p>
            <a:r>
              <a:rPr lang="zh-CN" altLang="en-US" b="1" dirty="0">
                <a:solidFill>
                  <a:schemeClr val="bg1"/>
                </a:solidFill>
                <a:cs typeface="+mn-ea"/>
                <a:sym typeface="+mn-lt"/>
              </a:rPr>
              <a:t>备课</a:t>
            </a:r>
            <a:r>
              <a:rPr lang="zh-CN" altLang="en-US" b="1" dirty="0">
                <a:solidFill>
                  <a:schemeClr val="bg1"/>
                </a:solidFill>
                <a:cs typeface="+mn-ea"/>
                <a:sym typeface="+mn-lt"/>
              </a:rPr>
              <a:t>负责人</a:t>
            </a:r>
            <a:endParaRPr lang="zh-CN" altLang="en-US" b="1" dirty="0">
              <a:solidFill>
                <a:schemeClr val="bg1"/>
              </a:solidFill>
              <a:cs typeface="+mn-ea"/>
              <a:sym typeface="+mn-lt"/>
            </a:endParaRPr>
          </a:p>
        </p:txBody>
      </p:sp>
      <p:sp>
        <p:nvSpPr>
          <p:cNvPr id="62" name="圆角矩形 50"/>
          <p:cNvSpPr/>
          <p:nvPr>
            <p:custDataLst>
              <p:tags r:id="rId26"/>
            </p:custDataLst>
          </p:nvPr>
        </p:nvSpPr>
        <p:spPr>
          <a:xfrm>
            <a:off x="6475698" y="4058399"/>
            <a:ext cx="914403" cy="914403"/>
          </a:xfrm>
          <a:prstGeom prst="roundRect">
            <a:avLst/>
          </a:prstGeom>
          <a:noFill/>
          <a:ln w="28575">
            <a:gradFill flip="none" rotWithShape="1">
              <a:gsLst>
                <a:gs pos="0">
                  <a:schemeClr val="accent1"/>
                </a:gs>
                <a:gs pos="5000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文本框 62"/>
          <p:cNvSpPr txBox="1"/>
          <p:nvPr>
            <p:custDataLst>
              <p:tags r:id="rId27"/>
            </p:custDataLst>
          </p:nvPr>
        </p:nvSpPr>
        <p:spPr>
          <a:xfrm>
            <a:off x="7576353" y="4074068"/>
            <a:ext cx="3667411" cy="860425"/>
          </a:xfrm>
          <a:prstGeom prst="rect">
            <a:avLst/>
          </a:prstGeom>
          <a:noFill/>
        </p:spPr>
        <p:txBody>
          <a:bodyPr wrap="square" rtlCol="0">
            <a:spAutoFit/>
          </a:bodyPr>
          <a:p>
            <a:r>
              <a:rPr lang="zh-CN" altLang="en-US" sz="1600" b="1" dirty="0">
                <a:solidFill>
                  <a:schemeClr val="bg1"/>
                </a:solidFill>
                <a:cs typeface="+mn-ea"/>
                <a:sym typeface="+mn-lt"/>
              </a:rPr>
              <a:t>东华大学电子设计竞赛</a:t>
            </a:r>
            <a:endParaRPr lang="en-US" altLang="zh-CN" sz="1600" b="1" dirty="0">
              <a:solidFill>
                <a:schemeClr val="bg1"/>
              </a:solidFill>
              <a:cs typeface="+mn-ea"/>
              <a:sym typeface="+mn-lt"/>
            </a:endParaRPr>
          </a:p>
          <a:p>
            <a:r>
              <a:rPr lang="zh-CN" altLang="en-US" sz="1600" b="1" dirty="0">
                <a:solidFill>
                  <a:schemeClr val="bg1"/>
                </a:solidFill>
                <a:cs typeface="+mn-ea"/>
                <a:sym typeface="+mn-lt"/>
              </a:rPr>
              <a:t>暨全国大学生电子设计竞赛校内选拔赛</a:t>
            </a:r>
            <a:endParaRPr lang="en-US" altLang="zh-CN" sz="1600" b="1" dirty="0">
              <a:solidFill>
                <a:schemeClr val="bg1"/>
              </a:solidFill>
              <a:cs typeface="+mn-ea"/>
              <a:sym typeface="+mn-lt"/>
            </a:endParaRPr>
          </a:p>
          <a:p>
            <a:r>
              <a:rPr lang="zh-CN" altLang="en-US" b="1" dirty="0">
                <a:solidFill>
                  <a:schemeClr val="bg1"/>
                </a:solidFill>
                <a:cs typeface="+mn-ea"/>
                <a:sym typeface="+mn-lt"/>
              </a:rPr>
              <a:t>学生负责人</a:t>
            </a:r>
            <a:endParaRPr lang="zh-CN" altLang="en-US" b="1"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第十二届蓝桥杯大赛个人赛第二场省赛 - IT应用开发 我爱竞赛网"/>
          <p:cNvPicPr>
            <a:picLocks noChangeAspect="1" noChangeArrowheads="1"/>
          </p:cNvPicPr>
          <p:nvPr/>
        </p:nvPicPr>
        <p:blipFill rotWithShape="1">
          <a:blip r:embed="rId1">
            <a:extLst>
              <a:ext uri="{28A0092B-C50C-407E-A947-70E740481C1C}">
                <a14:useLocalDpi xmlns:a14="http://schemas.microsoft.com/office/drawing/2010/main" val="0"/>
              </a:ext>
            </a:extLst>
          </a:blip>
          <a:srcRect l="33932" r="33932" b="81923"/>
          <a:stretch>
            <a:fillRect/>
          </a:stretch>
        </p:blipFill>
        <p:spPr bwMode="auto">
          <a:xfrm>
            <a:off x="4216399" y="2235200"/>
            <a:ext cx="1565565" cy="1565564"/>
          </a:xfrm>
          <a:prstGeom prst="round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rcRect l="10424" r="6672"/>
          <a:stretch>
            <a:fillRect/>
          </a:stretch>
        </p:blipFill>
        <p:spPr>
          <a:xfrm>
            <a:off x="6673272" y="2235200"/>
            <a:ext cx="1565564" cy="1565564"/>
          </a:xfrm>
          <a:prstGeom prst="roundRect">
            <a:avLst/>
          </a:prstGeom>
          <a:noFill/>
          <a:ln>
            <a:noFill/>
          </a:ln>
        </p:spPr>
      </p:pic>
      <p:pic>
        <p:nvPicPr>
          <p:cNvPr id="2" name="内容占位符 3"/>
          <p:cNvPicPr>
            <a:picLocks noChangeAspect="1"/>
          </p:cNvPicPr>
          <p:nvPr/>
        </p:nvPicPr>
        <p:blipFill>
          <a:blip r:embed="rId4"/>
          <a:srcRect l="60428" t="1" r="4906" b="160"/>
          <a:stretch>
            <a:fillRect/>
          </a:stretch>
        </p:blipFill>
        <p:spPr>
          <a:xfrm>
            <a:off x="9130146" y="2235200"/>
            <a:ext cx="1565564" cy="1565564"/>
          </a:xfrm>
          <a:prstGeom prst="roundRect">
            <a:avLst/>
          </a:prstGeom>
        </p:spPr>
      </p:pic>
      <p:sp>
        <p:nvSpPr>
          <p:cNvPr id="39" name="圆角矩形 38"/>
          <p:cNvSpPr/>
          <p:nvPr/>
        </p:nvSpPr>
        <p:spPr>
          <a:xfrm>
            <a:off x="1759528" y="2235200"/>
            <a:ext cx="1565564" cy="1565564"/>
          </a:xfrm>
          <a:prstGeom prst="roundRect">
            <a:avLst/>
          </a:prstGeom>
          <a:blipFill>
            <a:blip r:embed="rId5"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文本框 42"/>
          <p:cNvSpPr txBox="1"/>
          <p:nvPr/>
        </p:nvSpPr>
        <p:spPr>
          <a:xfrm>
            <a:off x="1345222" y="4355576"/>
            <a:ext cx="2339287" cy="923330"/>
          </a:xfrm>
          <a:prstGeom prst="rect">
            <a:avLst/>
          </a:prstGeom>
          <a:noFill/>
        </p:spPr>
        <p:txBody>
          <a:bodyPr wrap="square" rtlCol="0">
            <a:spAutoFit/>
          </a:bodyPr>
          <a:lstStyle/>
          <a:p>
            <a:pPr algn="ctr"/>
            <a:r>
              <a:rPr lang="zh-CN" altLang="en-US" b="1" dirty="0">
                <a:solidFill>
                  <a:schemeClr val="bg1"/>
                </a:solidFill>
                <a:cs typeface="+mn-ea"/>
                <a:sym typeface="+mn-lt"/>
              </a:rPr>
              <a:t>东华大学嵌入式设计与开发基础竞赛课程教学大纲与课程讲义</a:t>
            </a:r>
            <a:endParaRPr lang="zh-CN" altLang="en-US" b="1" dirty="0">
              <a:solidFill>
                <a:schemeClr val="bg1"/>
              </a:solidFill>
              <a:cs typeface="+mn-ea"/>
              <a:sym typeface="+mn-lt"/>
            </a:endParaRPr>
          </a:p>
        </p:txBody>
      </p:sp>
      <p:sp>
        <p:nvSpPr>
          <p:cNvPr id="45" name="文本框 44"/>
          <p:cNvSpPr txBox="1"/>
          <p:nvPr/>
        </p:nvSpPr>
        <p:spPr>
          <a:xfrm>
            <a:off x="3866749" y="4355576"/>
            <a:ext cx="2339287" cy="923330"/>
          </a:xfrm>
          <a:prstGeom prst="rect">
            <a:avLst/>
          </a:prstGeom>
          <a:noFill/>
        </p:spPr>
        <p:txBody>
          <a:bodyPr wrap="square" rtlCol="0">
            <a:spAutoFit/>
          </a:bodyPr>
          <a:lstStyle/>
          <a:p>
            <a:pPr algn="ctr"/>
            <a:r>
              <a:rPr lang="zh-CN" altLang="en-US" b="1" dirty="0">
                <a:solidFill>
                  <a:schemeClr val="bg1"/>
                </a:solidFill>
                <a:cs typeface="+mn-ea"/>
                <a:sym typeface="+mn-lt"/>
              </a:rPr>
              <a:t>蓝桥杯大赛嵌入式</a:t>
            </a:r>
            <a:endParaRPr lang="en-US" altLang="zh-CN" b="1" dirty="0">
              <a:solidFill>
                <a:schemeClr val="bg1"/>
              </a:solidFill>
              <a:cs typeface="+mn-ea"/>
              <a:sym typeface="+mn-lt"/>
            </a:endParaRPr>
          </a:p>
          <a:p>
            <a:pPr algn="ctr"/>
            <a:r>
              <a:rPr lang="zh-CN" altLang="en-US" b="1" dirty="0">
                <a:solidFill>
                  <a:schemeClr val="bg1"/>
                </a:solidFill>
                <a:cs typeface="+mn-ea"/>
                <a:sym typeface="+mn-lt"/>
              </a:rPr>
              <a:t>设计与开发赛道备</a:t>
            </a:r>
            <a:endParaRPr lang="en-US" altLang="zh-CN" b="1" dirty="0">
              <a:solidFill>
                <a:schemeClr val="bg1"/>
              </a:solidFill>
              <a:cs typeface="+mn-ea"/>
              <a:sym typeface="+mn-lt"/>
            </a:endParaRPr>
          </a:p>
          <a:p>
            <a:pPr algn="ctr"/>
            <a:r>
              <a:rPr lang="zh-CN" altLang="en-US" b="1" dirty="0">
                <a:solidFill>
                  <a:schemeClr val="bg1"/>
                </a:solidFill>
                <a:cs typeface="+mn-ea"/>
                <a:sym typeface="+mn-lt"/>
              </a:rPr>
              <a:t>赛指导讲义</a:t>
            </a:r>
            <a:endParaRPr lang="zh-CN" altLang="en-US" b="1" dirty="0">
              <a:solidFill>
                <a:schemeClr val="bg1"/>
              </a:solidFill>
              <a:cs typeface="+mn-ea"/>
              <a:sym typeface="+mn-lt"/>
            </a:endParaRPr>
          </a:p>
        </p:txBody>
      </p:sp>
      <p:sp>
        <p:nvSpPr>
          <p:cNvPr id="47" name="文本框 46"/>
          <p:cNvSpPr txBox="1"/>
          <p:nvPr/>
        </p:nvSpPr>
        <p:spPr>
          <a:xfrm>
            <a:off x="6291018" y="4355576"/>
            <a:ext cx="2339287" cy="923330"/>
          </a:xfrm>
          <a:prstGeom prst="rect">
            <a:avLst/>
          </a:prstGeom>
          <a:noFill/>
        </p:spPr>
        <p:txBody>
          <a:bodyPr wrap="square" rtlCol="0">
            <a:spAutoFit/>
          </a:bodyPr>
          <a:lstStyle/>
          <a:p>
            <a:pPr algn="ctr"/>
            <a:r>
              <a:rPr lang="en-US" altLang="zh-CN" b="1" dirty="0">
                <a:solidFill>
                  <a:schemeClr val="bg1"/>
                </a:solidFill>
                <a:cs typeface="+mn-ea"/>
                <a:sym typeface="+mn-lt"/>
              </a:rPr>
              <a:t>DH32-F1</a:t>
            </a:r>
            <a:r>
              <a:rPr lang="zh-CN" altLang="en-US" b="1" dirty="0">
                <a:solidFill>
                  <a:schemeClr val="bg1"/>
                </a:solidFill>
                <a:cs typeface="+mn-ea"/>
                <a:sym typeface="+mn-lt"/>
              </a:rPr>
              <a:t>东华大学</a:t>
            </a:r>
            <a:r>
              <a:rPr lang="en-US" altLang="zh-CN" b="1" dirty="0">
                <a:solidFill>
                  <a:schemeClr val="bg1"/>
                </a:solidFill>
                <a:cs typeface="+mn-ea"/>
                <a:sym typeface="+mn-lt"/>
              </a:rPr>
              <a:t>STM32</a:t>
            </a:r>
            <a:r>
              <a:rPr lang="zh-CN" altLang="en-US" b="1" dirty="0">
                <a:solidFill>
                  <a:schemeClr val="bg1"/>
                </a:solidFill>
                <a:cs typeface="+mn-ea"/>
                <a:sym typeface="+mn-lt"/>
              </a:rPr>
              <a:t>竞赛教学硬件学习平台</a:t>
            </a:r>
            <a:endParaRPr lang="zh-CN" altLang="en-US" b="1" dirty="0">
              <a:solidFill>
                <a:schemeClr val="bg1"/>
              </a:solidFill>
              <a:cs typeface="+mn-ea"/>
              <a:sym typeface="+mn-lt"/>
            </a:endParaRPr>
          </a:p>
        </p:txBody>
      </p:sp>
      <p:sp>
        <p:nvSpPr>
          <p:cNvPr id="49" name="文本框 48"/>
          <p:cNvSpPr txBox="1"/>
          <p:nvPr/>
        </p:nvSpPr>
        <p:spPr>
          <a:xfrm>
            <a:off x="8812545" y="4355576"/>
            <a:ext cx="2339287" cy="923330"/>
          </a:xfrm>
          <a:prstGeom prst="rect">
            <a:avLst/>
          </a:prstGeom>
          <a:noFill/>
        </p:spPr>
        <p:txBody>
          <a:bodyPr wrap="square" rtlCol="0">
            <a:spAutoFit/>
          </a:bodyPr>
          <a:lstStyle/>
          <a:p>
            <a:pPr algn="ctr"/>
            <a:r>
              <a:rPr lang="zh-CN" altLang="en-US" b="1" dirty="0">
                <a:solidFill>
                  <a:schemeClr val="bg1"/>
                </a:solidFill>
                <a:cs typeface="+mn-ea"/>
                <a:sym typeface="+mn-lt"/>
              </a:rPr>
              <a:t>东华大学物联网设计与开发基础竞赛课程教学大纲与课程讲义</a:t>
            </a:r>
            <a:endParaRPr lang="zh-CN" altLang="en-US" b="1" dirty="0">
              <a:solidFill>
                <a:schemeClr val="bg1"/>
              </a:solidFill>
              <a:cs typeface="+mn-ea"/>
              <a:sym typeface="+mn-lt"/>
            </a:endParaRPr>
          </a:p>
        </p:txBody>
      </p:sp>
      <p:sp>
        <p:nvSpPr>
          <p:cNvPr id="74" name="Docer Falling Dust PPT demo"/>
          <p:cNvSpPr txBox="1"/>
          <p:nvPr/>
        </p:nvSpPr>
        <p:spPr>
          <a:xfrm>
            <a:off x="4564344" y="528634"/>
            <a:ext cx="3129900"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latin typeface="+mn-ea"/>
              </a:rPr>
              <a:t>已有成果</a:t>
            </a:r>
            <a:endParaRPr lang="zh-CN" altLang="en-US" sz="2400" b="1" dirty="0">
              <a:solidFill>
                <a:schemeClr val="bg1"/>
              </a:solidFill>
              <a:latin typeface="+mn-ea"/>
            </a:endParaRPr>
          </a:p>
        </p:txBody>
      </p:sp>
      <p:grpSp>
        <p:nvGrpSpPr>
          <p:cNvPr id="76" name="Docer Falling Dust PPT demo"/>
          <p:cNvGrpSpPr/>
          <p:nvPr/>
        </p:nvGrpSpPr>
        <p:grpSpPr>
          <a:xfrm>
            <a:off x="4146310" y="719270"/>
            <a:ext cx="866092" cy="159410"/>
            <a:chOff x="4120775" y="626347"/>
            <a:chExt cx="866092" cy="159410"/>
          </a:xfrm>
        </p:grpSpPr>
        <p:sp>
          <p:nvSpPr>
            <p:cNvPr id="77" name="Docer Falling Dust PPT demo"/>
            <p:cNvSpPr/>
            <p:nvPr/>
          </p:nvSpPr>
          <p:spPr>
            <a:xfrm>
              <a:off x="4827457"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8" name="Docer Falling Dust PPT demo"/>
            <p:cNvSpPr/>
            <p:nvPr/>
          </p:nvSpPr>
          <p:spPr>
            <a:xfrm>
              <a:off x="4485623"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9" name="Docer Falling Dust PPT demo"/>
            <p:cNvSpPr/>
            <p:nvPr/>
          </p:nvSpPr>
          <p:spPr>
            <a:xfrm>
              <a:off x="4120775"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80" name="Docer Falling Dust PPT demo"/>
          <p:cNvGrpSpPr/>
          <p:nvPr/>
        </p:nvGrpSpPr>
        <p:grpSpPr>
          <a:xfrm>
            <a:off x="7261198" y="719270"/>
            <a:ext cx="866092" cy="159410"/>
            <a:chOff x="4120775" y="626347"/>
            <a:chExt cx="866092" cy="159410"/>
          </a:xfrm>
        </p:grpSpPr>
        <p:sp>
          <p:nvSpPr>
            <p:cNvPr id="81" name="Docer Falling Dust PPT demo"/>
            <p:cNvSpPr/>
            <p:nvPr/>
          </p:nvSpPr>
          <p:spPr>
            <a:xfrm>
              <a:off x="4827457"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2" name="Docer Falling Dust PPT demo"/>
            <p:cNvSpPr/>
            <p:nvPr/>
          </p:nvSpPr>
          <p:spPr>
            <a:xfrm>
              <a:off x="4485623"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3" name="Docer Falling Dust PPT demo"/>
            <p:cNvSpPr/>
            <p:nvPr/>
          </p:nvSpPr>
          <p:spPr>
            <a:xfrm>
              <a:off x="4120775"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a:extLst>
              <a:ext uri="{BEBA8EAE-BF5A-486C-A8C5-ECC9F3942E4B}">
                <a14:imgProps xmlns:a14="http://schemas.microsoft.com/office/drawing/2010/main">
                  <a14:imgLayer r:embed="rId2">
                    <a14:imgEffect>
                      <a14:backgroundRemoval t="10000" b="90000" l="10000" r="90000">
                        <a14:foregroundMark x1="42115" y1="84208" x2="42639" y2="84302"/>
                        <a14:foregroundMark x1="21181" y1="80470" x2="26779" y2="81470"/>
                        <a14:foregroundMark x1="42639" y1="84302" x2="42114" y2="84212"/>
                        <a14:backgroundMark x1="34931" y1="84178" x2="41944" y2="84672"/>
                        <a14:backgroundMark x1="41944" y1="84672" x2="28542" y2="82200"/>
                        <a14:backgroundMark x1="28542" y1="82200" x2="47153" y2="80222"/>
                        <a14:backgroundMark x1="34236" y1="82818" x2="26944" y2="81953"/>
                        <a14:backgroundMark x1="26944" y1="81953" x2="38194" y2="79728"/>
                        <a14:backgroundMark x1="38194" y1="79728" x2="27708" y2="80099"/>
                        <a14:backgroundMark x1="27708" y1="80099" x2="29028" y2="70952"/>
                        <a14:backgroundMark x1="29028" y1="70952" x2="33681" y2="75402"/>
                        <a14:backgroundMark x1="33681" y1="75402" x2="30208" y2="83313"/>
                        <a14:backgroundMark x1="28472" y1="78986" x2="32014" y2="69098"/>
                        <a14:backgroundMark x1="32014" y1="69098" x2="35069" y2="77256"/>
                        <a14:backgroundMark x1="35069" y1="77256" x2="35069" y2="77379"/>
                        <a14:backgroundMark x1="34375" y1="69345" x2="34375" y2="78863"/>
                        <a14:backgroundMark x1="35278" y1="76885" x2="35208" y2="69468"/>
                        <a14:backgroundMark x1="35208" y1="69468" x2="33681" y2="86032"/>
                        <a14:backgroundMark x1="34375" y1="68850" x2="34236" y2="76761"/>
                        <a14:backgroundMark x1="35208" y1="70828" x2="35764" y2="63288"/>
                      </a14:backgroundRemoval>
                    </a14:imgEffect>
                  </a14:imgLayer>
                </a14:imgProps>
              </a:ext>
            </a:extLst>
          </a:blip>
          <a:srcRect l="34896" r="29340" b="23028"/>
          <a:stretch>
            <a:fillRect/>
          </a:stretch>
        </p:blipFill>
        <p:spPr>
          <a:xfrm>
            <a:off x="177799" y="1310005"/>
            <a:ext cx="2876371" cy="3477895"/>
          </a:xfrm>
          <a:prstGeom prst="rect">
            <a:avLst/>
          </a:prstGeom>
        </p:spPr>
      </p:pic>
      <p:sp>
        <p:nvSpPr>
          <p:cNvPr id="2" name="矩形 1"/>
          <p:cNvSpPr/>
          <p:nvPr/>
        </p:nvSpPr>
        <p:spPr>
          <a:xfrm rot="16200000">
            <a:off x="1100046" y="3687851"/>
            <a:ext cx="854075" cy="3054173"/>
          </a:xfrm>
          <a:prstGeom prst="rect">
            <a:avLst/>
          </a:prstGeom>
          <a:gradFill>
            <a:gsLst>
              <a:gs pos="0">
                <a:schemeClr val="accent5">
                  <a:lumMod val="75000"/>
                </a:schemeClr>
              </a:gs>
              <a:gs pos="100000">
                <a:schemeClr val="accent5">
                  <a:lumMod val="40000"/>
                  <a:lumOff val="60000"/>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68563" y="5014882"/>
            <a:ext cx="1894841" cy="400110"/>
          </a:xfrm>
          <a:prstGeom prst="rect">
            <a:avLst/>
          </a:prstGeom>
          <a:noFill/>
        </p:spPr>
        <p:txBody>
          <a:bodyPr wrap="square" rtlCol="0">
            <a:spAutoFit/>
          </a:bodyPr>
          <a:lstStyle/>
          <a:p>
            <a:r>
              <a:rPr lang="zh-CN" altLang="en-US" sz="2000" dirty="0">
                <a:solidFill>
                  <a:schemeClr val="bg1"/>
                </a:solidFill>
                <a:latin typeface="+mn-ea"/>
              </a:rPr>
              <a:t>部部长 怀进鹏</a:t>
            </a:r>
            <a:endParaRPr lang="zh-CN" altLang="en-US" sz="2000" dirty="0">
              <a:solidFill>
                <a:schemeClr val="bg1"/>
              </a:solidFill>
              <a:latin typeface="+mn-ea"/>
            </a:endParaRPr>
          </a:p>
        </p:txBody>
      </p:sp>
      <p:sp>
        <p:nvSpPr>
          <p:cNvPr id="6" name="文本框 5"/>
          <p:cNvSpPr txBox="1"/>
          <p:nvPr/>
        </p:nvSpPr>
        <p:spPr>
          <a:xfrm>
            <a:off x="3697816" y="2705725"/>
            <a:ext cx="7596717" cy="1446550"/>
          </a:xfrm>
          <a:prstGeom prst="rect">
            <a:avLst/>
          </a:prstGeom>
          <a:noFill/>
        </p:spPr>
        <p:txBody>
          <a:bodyPr wrap="square">
            <a:spAutoFit/>
          </a:bodyPr>
          <a:lstStyle/>
          <a:p>
            <a:r>
              <a:rPr lang="en-US" altLang="zh-CN" sz="4400" b="1" i="0" dirty="0" err="1">
                <a:solidFill>
                  <a:schemeClr val="bg1"/>
                </a:solidFill>
                <a:effectLst/>
                <a:latin typeface="+mn-ea"/>
              </a:rPr>
              <a:t>DeepSeek</a:t>
            </a:r>
            <a:r>
              <a:rPr lang="zh-CN" altLang="en-US" sz="4400" b="1" i="0" dirty="0">
                <a:solidFill>
                  <a:schemeClr val="bg1"/>
                </a:solidFill>
                <a:effectLst/>
                <a:latin typeface="+mn-ea"/>
              </a:rPr>
              <a:t>和</a:t>
            </a:r>
            <a:endParaRPr lang="en-US" altLang="zh-CN" sz="4400" b="1" i="0" dirty="0">
              <a:solidFill>
                <a:schemeClr val="bg1"/>
              </a:solidFill>
              <a:effectLst/>
              <a:latin typeface="+mn-ea"/>
            </a:endParaRPr>
          </a:p>
          <a:p>
            <a:r>
              <a:rPr lang="zh-CN" altLang="en-US" sz="4400" b="1" i="0" dirty="0">
                <a:solidFill>
                  <a:schemeClr val="bg1"/>
                </a:solidFill>
                <a:effectLst/>
                <a:latin typeface="+mn-ea"/>
              </a:rPr>
              <a:t>是教育改革和发展的重大机遇</a:t>
            </a:r>
            <a:endParaRPr lang="zh-CN" altLang="en-US" sz="4400" b="1" dirty="0">
              <a:solidFill>
                <a:schemeClr val="bg1"/>
              </a:solidFill>
              <a:latin typeface="+mn-ea"/>
            </a:endParaRPr>
          </a:p>
        </p:txBody>
      </p:sp>
      <p:sp>
        <p:nvSpPr>
          <p:cNvPr id="8" name="文本框 7"/>
          <p:cNvSpPr txBox="1"/>
          <p:nvPr/>
        </p:nvSpPr>
        <p:spPr>
          <a:xfrm>
            <a:off x="7095067" y="2705725"/>
            <a:ext cx="1955800" cy="769441"/>
          </a:xfrm>
          <a:prstGeom prst="rect">
            <a:avLst/>
          </a:prstGeom>
          <a:noFill/>
        </p:spPr>
        <p:txBody>
          <a:bodyPr wrap="square">
            <a:spAutoFit/>
          </a:bodyPr>
          <a:lstStyle/>
          <a:p>
            <a:r>
              <a:rPr lang="zh-CN" altLang="en-US" sz="4400" b="1" dirty="0">
                <a:solidFill>
                  <a:schemeClr val="bg1"/>
                </a:solidFill>
                <a:latin typeface="+mn-ea"/>
              </a:rPr>
              <a:t>机器人</a:t>
            </a:r>
            <a:endParaRPr lang="zh-CN" altLang="en-US" sz="4400" b="1" dirty="0">
              <a:solidFill>
                <a:schemeClr val="bg1"/>
              </a:solidFill>
              <a:latin typeface="+mn-ea"/>
            </a:endParaRPr>
          </a:p>
        </p:txBody>
      </p:sp>
      <p:sp>
        <p:nvSpPr>
          <p:cNvPr id="11" name="文本框 10"/>
          <p:cNvSpPr txBox="1"/>
          <p:nvPr/>
        </p:nvSpPr>
        <p:spPr>
          <a:xfrm>
            <a:off x="147316" y="5014882"/>
            <a:ext cx="690883" cy="400110"/>
          </a:xfrm>
          <a:prstGeom prst="rect">
            <a:avLst/>
          </a:prstGeom>
          <a:noFill/>
        </p:spPr>
        <p:txBody>
          <a:bodyPr wrap="square">
            <a:spAutoFit/>
          </a:bodyPr>
          <a:lstStyle/>
          <a:p>
            <a:r>
              <a:rPr lang="zh-CN" altLang="en-US" sz="2000" dirty="0">
                <a:solidFill>
                  <a:schemeClr val="bg1"/>
                </a:solidFill>
                <a:latin typeface="+mn-ea"/>
              </a:rPr>
              <a:t>教育</a:t>
            </a:r>
            <a:endParaRPr lang="zh-CN" altLang="en-US" sz="2000" dirty="0">
              <a:solidFill>
                <a:schemeClr val="bg1"/>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0" y="-2"/>
            <a:ext cx="12192000" cy="6858001"/>
          </a:xfrm>
          <a:prstGeom prst="rect">
            <a:avLst/>
          </a:prstGeom>
        </p:spPr>
      </p:pic>
      <p:pic>
        <p:nvPicPr>
          <p:cNvPr id="2" name="图片 1"/>
          <p:cNvPicPr>
            <a:picLocks noChangeAspect="1"/>
          </p:cNvPicPr>
          <p:nvPr/>
        </p:nvPicPr>
        <p:blipFill>
          <a:blip r:embed="rId2"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3" cstate="email"/>
          <a:stretch>
            <a:fillRect/>
          </a:stretch>
        </p:blipFill>
        <p:spPr>
          <a:xfrm>
            <a:off x="10261634" y="2058705"/>
            <a:ext cx="1930366" cy="3775209"/>
          </a:xfrm>
          <a:prstGeom prst="rect">
            <a:avLst/>
          </a:prstGeom>
        </p:spPr>
      </p:pic>
      <p:pic>
        <p:nvPicPr>
          <p:cNvPr id="31" name="图片 30"/>
          <p:cNvPicPr>
            <a:picLocks noChangeAspect="1"/>
          </p:cNvPicPr>
          <p:nvPr/>
        </p:nvPicPr>
        <p:blipFill>
          <a:blip r:embed="rId4" cstate="screen"/>
          <a:stretch>
            <a:fillRect/>
          </a:stretch>
        </p:blipFill>
        <p:spPr>
          <a:xfrm>
            <a:off x="7286853" y="2115958"/>
            <a:ext cx="2061400" cy="1570590"/>
          </a:xfrm>
          <a:prstGeom prst="rect">
            <a:avLst/>
          </a:prstGeom>
        </p:spPr>
      </p:pic>
      <p:pic>
        <p:nvPicPr>
          <p:cNvPr id="32" name="图片 31"/>
          <p:cNvPicPr>
            <a:picLocks noChangeAspect="1"/>
          </p:cNvPicPr>
          <p:nvPr/>
        </p:nvPicPr>
        <p:blipFill>
          <a:blip r:embed="rId5" cstate="email"/>
          <a:stretch>
            <a:fillRect/>
          </a:stretch>
        </p:blipFill>
        <p:spPr>
          <a:xfrm>
            <a:off x="9249689" y="3845588"/>
            <a:ext cx="2907277" cy="2711908"/>
          </a:xfrm>
          <a:prstGeom prst="rect">
            <a:avLst/>
          </a:prstGeom>
        </p:spPr>
      </p:pic>
      <p:pic>
        <p:nvPicPr>
          <p:cNvPr id="33" name="图片 32"/>
          <p:cNvPicPr>
            <a:picLocks noChangeAspect="1"/>
          </p:cNvPicPr>
          <p:nvPr/>
        </p:nvPicPr>
        <p:blipFill>
          <a:blip r:embed="rId6" cstate="email"/>
          <a:stretch>
            <a:fillRect/>
          </a:stretch>
        </p:blipFill>
        <p:spPr>
          <a:xfrm>
            <a:off x="5862959" y="1259882"/>
            <a:ext cx="2699582" cy="1543111"/>
          </a:xfrm>
          <a:prstGeom prst="rect">
            <a:avLst/>
          </a:prstGeom>
        </p:spPr>
      </p:pic>
      <p:sp>
        <p:nvSpPr>
          <p:cNvPr id="5" name="文本框 4"/>
          <p:cNvSpPr txBox="1"/>
          <p:nvPr/>
        </p:nvSpPr>
        <p:spPr>
          <a:xfrm>
            <a:off x="5676581" y="2455920"/>
            <a:ext cx="8156582" cy="1814830"/>
          </a:xfrm>
          <a:prstGeom prst="rect">
            <a:avLst/>
          </a:prstGeom>
          <a:noFill/>
        </p:spPr>
        <p:txBody>
          <a:bodyPr wrap="square">
            <a:spAutoFit/>
          </a:bodyPr>
          <a:lstStyle/>
          <a:p>
            <a:pPr algn="just"/>
            <a:r>
              <a:rPr lang="zh-CN" altLang="en-US" sz="2800" b="1" i="0" dirty="0">
                <a:solidFill>
                  <a:srgbClr val="FFFFFF"/>
                </a:solidFill>
                <a:effectLst/>
                <a:latin typeface="Roboto" panose="02000000000000000000" pitchFamily="2" charset="0"/>
              </a:rPr>
              <a:t>驱动嵌入式教育创新</a:t>
            </a:r>
            <a:endParaRPr lang="en-US" altLang="zh-CN" sz="2800" b="1" i="0" dirty="0">
              <a:solidFill>
                <a:srgbClr val="FFFFFF"/>
              </a:solidFill>
              <a:effectLst/>
              <a:latin typeface="Roboto" panose="02000000000000000000" pitchFamily="2" charset="0"/>
            </a:endParaRPr>
          </a:p>
          <a:p>
            <a:pPr algn="just"/>
            <a:r>
              <a:rPr lang="zh-CN" altLang="en-US" sz="2800" b="1" i="0" dirty="0">
                <a:solidFill>
                  <a:srgbClr val="FFFFFF"/>
                </a:solidFill>
                <a:effectLst/>
                <a:latin typeface="Roboto" panose="02000000000000000000" pitchFamily="2" charset="0"/>
              </a:rPr>
              <a:t>破解“软硬失衡”痛点</a:t>
            </a:r>
            <a:endParaRPr lang="en-US" altLang="zh-CN" sz="2800" b="1" i="0" dirty="0">
              <a:solidFill>
                <a:srgbClr val="FFFFFF"/>
              </a:solidFill>
              <a:effectLst/>
              <a:latin typeface="Roboto" panose="02000000000000000000" pitchFamily="2" charset="0"/>
            </a:endParaRPr>
          </a:p>
          <a:p>
            <a:pPr algn="just"/>
            <a:r>
              <a:rPr lang="zh-CN" altLang="en-US" sz="2800" b="1" i="0" dirty="0">
                <a:solidFill>
                  <a:srgbClr val="FFFFFF"/>
                </a:solidFill>
                <a:effectLst/>
                <a:latin typeface="Roboto" panose="02000000000000000000" pitchFamily="2" charset="0"/>
              </a:rPr>
              <a:t>培养硬核科技人才</a:t>
            </a:r>
            <a:endParaRPr lang="en-US" altLang="zh-CN" sz="2800" b="1" i="0" dirty="0">
              <a:solidFill>
                <a:srgbClr val="FFFFFF"/>
              </a:solidFill>
              <a:effectLst/>
              <a:latin typeface="Roboto" panose="02000000000000000000" pitchFamily="2" charset="0"/>
            </a:endParaRPr>
          </a:p>
          <a:p>
            <a:pPr algn="just"/>
            <a:r>
              <a:rPr lang="zh-CN" altLang="en-US" sz="2800" b="1" i="0" dirty="0">
                <a:solidFill>
                  <a:srgbClr val="FFFFFF"/>
                </a:solidFill>
                <a:effectLst/>
                <a:latin typeface="Roboto" panose="02000000000000000000" pitchFamily="2" charset="0"/>
              </a:rPr>
              <a:t>推动智能制造产业升级</a:t>
            </a:r>
            <a:endParaRPr lang="zh-CN" altLang="en-US" sz="2800" b="1" dirty="0"/>
          </a:p>
        </p:txBody>
      </p:sp>
      <p:sp>
        <p:nvSpPr>
          <p:cNvPr id="7" name="文本框 6"/>
          <p:cNvSpPr txBox="1"/>
          <p:nvPr/>
        </p:nvSpPr>
        <p:spPr>
          <a:xfrm>
            <a:off x="3503406" y="7531709"/>
            <a:ext cx="8156582" cy="1384995"/>
          </a:xfrm>
          <a:prstGeom prst="rect">
            <a:avLst/>
          </a:prstGeom>
          <a:noFill/>
        </p:spPr>
        <p:txBody>
          <a:bodyPr wrap="square">
            <a:spAutoFit/>
          </a:bodyPr>
          <a:lstStyle/>
          <a:p>
            <a:pPr algn="just"/>
            <a:r>
              <a:rPr lang="zh-CN" altLang="en-US" sz="2800" b="1" dirty="0">
                <a:solidFill>
                  <a:srgbClr val="FFFFFF"/>
                </a:solidFill>
                <a:latin typeface="Roboto" panose="02000000000000000000" pitchFamily="2" charset="0"/>
              </a:rPr>
              <a:t>愿成为全球智能教育标杆</a:t>
            </a:r>
            <a:endParaRPr lang="en-US" altLang="zh-CN" sz="2800" b="1" dirty="0">
              <a:solidFill>
                <a:srgbClr val="FFFFFF"/>
              </a:solidFill>
              <a:latin typeface="Roboto" panose="02000000000000000000" pitchFamily="2" charset="0"/>
            </a:endParaRPr>
          </a:p>
          <a:p>
            <a:pPr algn="just"/>
            <a:r>
              <a:rPr lang="zh-CN" altLang="en-US" sz="2800" b="1" dirty="0">
                <a:solidFill>
                  <a:srgbClr val="FFFFFF"/>
                </a:solidFill>
                <a:latin typeface="Roboto" panose="02000000000000000000" pitchFamily="2" charset="0"/>
              </a:rPr>
              <a:t>构建覆盖全链条的“</a:t>
            </a:r>
            <a:r>
              <a:rPr lang="en-US" altLang="zh-CN" sz="2800" b="1" dirty="0">
                <a:solidFill>
                  <a:srgbClr val="FFFFFF"/>
                </a:solidFill>
                <a:latin typeface="Roboto" panose="02000000000000000000" pitchFamily="2" charset="0"/>
              </a:rPr>
              <a:t>AI+</a:t>
            </a:r>
            <a:r>
              <a:rPr lang="zh-CN" altLang="en-US" sz="2800" b="1" dirty="0">
                <a:solidFill>
                  <a:srgbClr val="FFFFFF"/>
                </a:solidFill>
                <a:latin typeface="Roboto" panose="02000000000000000000" pitchFamily="2" charset="0"/>
              </a:rPr>
              <a:t>嵌入式”教育生态</a:t>
            </a:r>
            <a:endParaRPr lang="en-US" altLang="zh-CN" sz="2800" b="1" dirty="0">
              <a:solidFill>
                <a:srgbClr val="FFFFFF"/>
              </a:solidFill>
              <a:latin typeface="Roboto" panose="02000000000000000000" pitchFamily="2" charset="0"/>
            </a:endParaRPr>
          </a:p>
          <a:p>
            <a:pPr algn="just"/>
            <a:r>
              <a:rPr lang="zh-CN" altLang="en-US" sz="2800" b="1" dirty="0">
                <a:solidFill>
                  <a:srgbClr val="FFFFFF"/>
                </a:solidFill>
                <a:latin typeface="Roboto" panose="02000000000000000000" pitchFamily="2" charset="0"/>
              </a:rPr>
              <a:t>助力中国智能制造人才自主供给与全球竞争力提升</a:t>
            </a:r>
            <a:endParaRPr lang="zh-CN" altLang="en-US" sz="2800" b="1" dirty="0">
              <a:solidFill>
                <a:srgbClr val="FFFFFF"/>
              </a:solidFill>
              <a:latin typeface="Roboto"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75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750"/>
                                        <p:tgtEl>
                                          <p:spTgt spid="32"/>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750"/>
                                        <p:tgtEl>
                                          <p:spTgt spid="30"/>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750" fill="hold"/>
                                        <p:tgtEl>
                                          <p:spTgt spid="31"/>
                                        </p:tgtEl>
                                        <p:attrNameLst>
                                          <p:attrName>ppt_w</p:attrName>
                                        </p:attrNameLst>
                                      </p:cBhvr>
                                      <p:tavLst>
                                        <p:tav tm="0">
                                          <p:val>
                                            <p:fltVal val="0"/>
                                          </p:val>
                                        </p:tav>
                                        <p:tav tm="100000">
                                          <p:val>
                                            <p:strVal val="#ppt_w"/>
                                          </p:val>
                                        </p:tav>
                                      </p:tavLst>
                                    </p:anim>
                                    <p:anim calcmode="lin" valueType="num">
                                      <p:cBhvr>
                                        <p:cTn id="18" dur="750" fill="hold"/>
                                        <p:tgtEl>
                                          <p:spTgt spid="31"/>
                                        </p:tgtEl>
                                        <p:attrNameLst>
                                          <p:attrName>ppt_h</p:attrName>
                                        </p:attrNameLst>
                                      </p:cBhvr>
                                      <p:tavLst>
                                        <p:tav tm="0">
                                          <p:val>
                                            <p:fltVal val="0"/>
                                          </p:val>
                                        </p:tav>
                                        <p:tav tm="100000">
                                          <p:val>
                                            <p:strVal val="#ppt_h"/>
                                          </p:val>
                                        </p:tav>
                                      </p:tavLst>
                                    </p:anim>
                                    <p:animEffect transition="in" filter="fade">
                                      <p:cBhvr>
                                        <p:cTn id="19"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screen"/>
          <a:stretch>
            <a:fillRect/>
          </a:stretch>
        </p:blipFill>
        <p:spPr>
          <a:xfrm>
            <a:off x="0" y="-2"/>
            <a:ext cx="12192000" cy="6858001"/>
          </a:xfrm>
          <a:prstGeom prst="rect">
            <a:avLst/>
          </a:prstGeom>
        </p:spPr>
      </p:pic>
      <p:pic>
        <p:nvPicPr>
          <p:cNvPr id="2" name="图片 1"/>
          <p:cNvPicPr>
            <a:picLocks noChangeAspect="1"/>
          </p:cNvPicPr>
          <p:nvPr/>
        </p:nvPicPr>
        <p:blipFill>
          <a:blip r:embed="rId2" cstate="screen"/>
          <a:stretch>
            <a:fillRect/>
          </a:stretch>
        </p:blipFill>
        <p:spPr>
          <a:xfrm>
            <a:off x="0" y="0"/>
            <a:ext cx="12192000" cy="6858000"/>
          </a:xfrm>
          <a:prstGeom prst="rect">
            <a:avLst/>
          </a:prstGeom>
        </p:spPr>
      </p:pic>
      <p:pic>
        <p:nvPicPr>
          <p:cNvPr id="30" name="图片 29"/>
          <p:cNvPicPr>
            <a:picLocks noChangeAspect="1"/>
          </p:cNvPicPr>
          <p:nvPr/>
        </p:nvPicPr>
        <p:blipFill>
          <a:blip r:embed="rId3" cstate="email"/>
          <a:stretch>
            <a:fillRect/>
          </a:stretch>
        </p:blipFill>
        <p:spPr>
          <a:xfrm>
            <a:off x="10261634" y="2058705"/>
            <a:ext cx="1930366" cy="3775209"/>
          </a:xfrm>
          <a:prstGeom prst="rect">
            <a:avLst/>
          </a:prstGeom>
        </p:spPr>
      </p:pic>
      <p:pic>
        <p:nvPicPr>
          <p:cNvPr id="31" name="图片 30"/>
          <p:cNvPicPr>
            <a:picLocks noChangeAspect="1"/>
          </p:cNvPicPr>
          <p:nvPr/>
        </p:nvPicPr>
        <p:blipFill>
          <a:blip r:embed="rId4" cstate="screen"/>
          <a:stretch>
            <a:fillRect/>
          </a:stretch>
        </p:blipFill>
        <p:spPr>
          <a:xfrm>
            <a:off x="7286853" y="2115958"/>
            <a:ext cx="2061400" cy="1570590"/>
          </a:xfrm>
          <a:prstGeom prst="rect">
            <a:avLst/>
          </a:prstGeom>
        </p:spPr>
      </p:pic>
      <p:pic>
        <p:nvPicPr>
          <p:cNvPr id="32" name="图片 31"/>
          <p:cNvPicPr>
            <a:picLocks noChangeAspect="1"/>
          </p:cNvPicPr>
          <p:nvPr/>
        </p:nvPicPr>
        <p:blipFill>
          <a:blip r:embed="rId5" cstate="email"/>
          <a:stretch>
            <a:fillRect/>
          </a:stretch>
        </p:blipFill>
        <p:spPr>
          <a:xfrm>
            <a:off x="9249689" y="3845588"/>
            <a:ext cx="2907277" cy="2711908"/>
          </a:xfrm>
          <a:prstGeom prst="rect">
            <a:avLst/>
          </a:prstGeom>
        </p:spPr>
      </p:pic>
      <p:pic>
        <p:nvPicPr>
          <p:cNvPr id="33" name="图片 32"/>
          <p:cNvPicPr>
            <a:picLocks noChangeAspect="1"/>
          </p:cNvPicPr>
          <p:nvPr/>
        </p:nvPicPr>
        <p:blipFill>
          <a:blip r:embed="rId6" cstate="email"/>
          <a:stretch>
            <a:fillRect/>
          </a:stretch>
        </p:blipFill>
        <p:spPr>
          <a:xfrm>
            <a:off x="5862959" y="1259882"/>
            <a:ext cx="2699582" cy="1543111"/>
          </a:xfrm>
          <a:prstGeom prst="rect">
            <a:avLst/>
          </a:prstGeom>
        </p:spPr>
      </p:pic>
      <p:sp>
        <p:nvSpPr>
          <p:cNvPr id="5" name="文本框 4"/>
          <p:cNvSpPr txBox="1"/>
          <p:nvPr/>
        </p:nvSpPr>
        <p:spPr>
          <a:xfrm>
            <a:off x="4875209" y="-2040548"/>
            <a:ext cx="4038919" cy="1226820"/>
          </a:xfrm>
          <a:prstGeom prst="rect">
            <a:avLst/>
          </a:prstGeom>
          <a:noFill/>
        </p:spPr>
        <p:txBody>
          <a:bodyPr wrap="square">
            <a:spAutoFit/>
          </a:bodyPr>
          <a:lstStyle/>
          <a:p>
            <a:pPr algn="just">
              <a:lnSpc>
                <a:spcPct val="110000"/>
              </a:lnSpc>
            </a:pPr>
            <a:r>
              <a:rPr lang="zh-CN" altLang="en-US" b="1" i="0" dirty="0">
                <a:solidFill>
                  <a:srgbClr val="FFFFFF"/>
                </a:solidFill>
                <a:effectLst/>
                <a:latin typeface="Roboto" panose="02000000000000000000" pitchFamily="2" charset="0"/>
              </a:rPr>
              <a:t>驱动嵌入式教育创新</a:t>
            </a:r>
            <a:endParaRPr lang="en-US" altLang="zh-CN" b="1" i="0" dirty="0">
              <a:solidFill>
                <a:srgbClr val="FFFFFF"/>
              </a:solidFill>
              <a:effectLst/>
              <a:latin typeface="Roboto" panose="02000000000000000000" pitchFamily="2" charset="0"/>
            </a:endParaRPr>
          </a:p>
          <a:p>
            <a:pPr algn="just"/>
            <a:r>
              <a:rPr lang="zh-CN" altLang="en-US" b="1" i="0" dirty="0">
                <a:solidFill>
                  <a:srgbClr val="FFFFFF"/>
                </a:solidFill>
                <a:effectLst/>
                <a:latin typeface="Roboto" panose="02000000000000000000" pitchFamily="2" charset="0"/>
              </a:rPr>
              <a:t>破解“软硬失衡”痛点</a:t>
            </a:r>
            <a:endParaRPr lang="en-US" altLang="zh-CN" b="1" i="0" dirty="0">
              <a:solidFill>
                <a:srgbClr val="FFFFFF"/>
              </a:solidFill>
              <a:effectLst/>
              <a:latin typeface="Roboto" panose="02000000000000000000" pitchFamily="2" charset="0"/>
            </a:endParaRPr>
          </a:p>
          <a:p>
            <a:pPr algn="just"/>
            <a:r>
              <a:rPr lang="zh-CN" altLang="en-US" b="1" i="0" dirty="0">
                <a:solidFill>
                  <a:srgbClr val="FFFFFF"/>
                </a:solidFill>
                <a:effectLst/>
                <a:latin typeface="Roboto" panose="02000000000000000000" pitchFamily="2" charset="0"/>
              </a:rPr>
              <a:t>培养硬核科技人才</a:t>
            </a:r>
            <a:endParaRPr lang="en-US" altLang="zh-CN" b="1" i="0" dirty="0">
              <a:solidFill>
                <a:srgbClr val="FFFFFF"/>
              </a:solidFill>
              <a:effectLst/>
              <a:latin typeface="Roboto" panose="02000000000000000000" pitchFamily="2" charset="0"/>
            </a:endParaRPr>
          </a:p>
          <a:p>
            <a:pPr algn="just"/>
            <a:r>
              <a:rPr lang="zh-CN" altLang="en-US" b="1" i="0" dirty="0">
                <a:solidFill>
                  <a:srgbClr val="FFFFFF"/>
                </a:solidFill>
                <a:effectLst/>
                <a:latin typeface="Roboto" panose="02000000000000000000" pitchFamily="2" charset="0"/>
              </a:rPr>
              <a:t>推动智能制造产业升级</a:t>
            </a:r>
            <a:endParaRPr lang="zh-CN" altLang="en-US" b="1" dirty="0"/>
          </a:p>
        </p:txBody>
      </p:sp>
      <p:sp>
        <p:nvSpPr>
          <p:cNvPr id="7" name="文本框 6"/>
          <p:cNvSpPr txBox="1"/>
          <p:nvPr/>
        </p:nvSpPr>
        <p:spPr>
          <a:xfrm>
            <a:off x="4875209" y="2729591"/>
            <a:ext cx="8156582" cy="1198880"/>
          </a:xfrm>
          <a:prstGeom prst="rect">
            <a:avLst/>
          </a:prstGeom>
          <a:noFill/>
        </p:spPr>
        <p:txBody>
          <a:bodyPr wrap="square">
            <a:spAutoFit/>
          </a:bodyPr>
          <a:lstStyle/>
          <a:p>
            <a:pPr algn="just"/>
            <a:r>
              <a:rPr lang="zh-CN" altLang="en-US" sz="2400" b="1" dirty="0">
                <a:solidFill>
                  <a:srgbClr val="FFFFFF"/>
                </a:solidFill>
                <a:latin typeface="Roboto" panose="02000000000000000000" pitchFamily="2" charset="0"/>
              </a:rPr>
              <a:t>愿成为全球智能教育标杆</a:t>
            </a:r>
            <a:endParaRPr lang="en-US" altLang="zh-CN" sz="2400" b="1" dirty="0">
              <a:solidFill>
                <a:srgbClr val="FFFFFF"/>
              </a:solidFill>
              <a:latin typeface="Roboto" panose="02000000000000000000" pitchFamily="2" charset="0"/>
            </a:endParaRPr>
          </a:p>
          <a:p>
            <a:pPr algn="just"/>
            <a:r>
              <a:rPr lang="zh-CN" altLang="en-US" sz="2400" b="1" dirty="0">
                <a:solidFill>
                  <a:srgbClr val="FFFFFF"/>
                </a:solidFill>
                <a:latin typeface="Roboto" panose="02000000000000000000" pitchFamily="2" charset="0"/>
              </a:rPr>
              <a:t>构建覆盖全链条的“嵌入式”教育生态</a:t>
            </a:r>
            <a:endParaRPr lang="en-US" altLang="zh-CN" sz="2400" b="1" dirty="0">
              <a:solidFill>
                <a:srgbClr val="FFFFFF"/>
              </a:solidFill>
              <a:latin typeface="Roboto" panose="02000000000000000000" pitchFamily="2" charset="0"/>
            </a:endParaRPr>
          </a:p>
          <a:p>
            <a:pPr algn="just"/>
            <a:r>
              <a:rPr lang="zh-CN" altLang="en-US" sz="2400" b="1" dirty="0">
                <a:solidFill>
                  <a:srgbClr val="FFFFFF"/>
                </a:solidFill>
                <a:latin typeface="Roboto" panose="02000000000000000000" pitchFamily="2" charset="0"/>
              </a:rPr>
              <a:t>助力中国智能制造人才自主供给与全球竞争力提升</a:t>
            </a:r>
            <a:endParaRPr lang="zh-CN" altLang="en-US" sz="2400" b="1" dirty="0">
              <a:solidFill>
                <a:srgbClr val="FFFFFF"/>
              </a:solidFill>
              <a:latin typeface="Roboto"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233041" y="29324"/>
            <a:ext cx="12192000" cy="6858000"/>
          </a:xfrm>
          <a:prstGeom prst="rect">
            <a:avLst/>
          </a:prstGeom>
        </p:spPr>
      </p:pic>
      <p:pic>
        <p:nvPicPr>
          <p:cNvPr id="30" name="图片 29"/>
          <p:cNvPicPr>
            <a:picLocks noChangeAspect="1"/>
          </p:cNvPicPr>
          <p:nvPr/>
        </p:nvPicPr>
        <p:blipFill>
          <a:blip r:embed="rId2" cstate="email"/>
          <a:stretch>
            <a:fillRect/>
          </a:stretch>
        </p:blipFill>
        <p:spPr>
          <a:xfrm>
            <a:off x="10261634" y="2058705"/>
            <a:ext cx="1930366" cy="3775209"/>
          </a:xfrm>
          <a:prstGeom prst="rect">
            <a:avLst/>
          </a:prstGeom>
        </p:spPr>
      </p:pic>
      <p:pic>
        <p:nvPicPr>
          <p:cNvPr id="31" name="图片 30"/>
          <p:cNvPicPr>
            <a:picLocks noChangeAspect="1"/>
          </p:cNvPicPr>
          <p:nvPr/>
        </p:nvPicPr>
        <p:blipFill>
          <a:blip r:embed="rId3" cstate="screen"/>
          <a:stretch>
            <a:fillRect/>
          </a:stretch>
        </p:blipFill>
        <p:spPr>
          <a:xfrm>
            <a:off x="7286853" y="2115958"/>
            <a:ext cx="2061400" cy="1570590"/>
          </a:xfrm>
          <a:prstGeom prst="rect">
            <a:avLst/>
          </a:prstGeom>
        </p:spPr>
      </p:pic>
      <p:pic>
        <p:nvPicPr>
          <p:cNvPr id="32" name="图片 31"/>
          <p:cNvPicPr>
            <a:picLocks noChangeAspect="1"/>
          </p:cNvPicPr>
          <p:nvPr/>
        </p:nvPicPr>
        <p:blipFill>
          <a:blip r:embed="rId4" cstate="email"/>
          <a:stretch>
            <a:fillRect/>
          </a:stretch>
        </p:blipFill>
        <p:spPr>
          <a:xfrm>
            <a:off x="9249689" y="3845588"/>
            <a:ext cx="2907277" cy="2711908"/>
          </a:xfrm>
          <a:prstGeom prst="rect">
            <a:avLst/>
          </a:prstGeom>
        </p:spPr>
      </p:pic>
      <p:pic>
        <p:nvPicPr>
          <p:cNvPr id="33" name="图片 32"/>
          <p:cNvPicPr>
            <a:picLocks noChangeAspect="1"/>
          </p:cNvPicPr>
          <p:nvPr/>
        </p:nvPicPr>
        <p:blipFill>
          <a:blip r:embed="rId5" cstate="email"/>
          <a:stretch>
            <a:fillRect/>
          </a:stretch>
        </p:blipFill>
        <p:spPr>
          <a:xfrm>
            <a:off x="5862959" y="1259882"/>
            <a:ext cx="2699582" cy="1543111"/>
          </a:xfrm>
          <a:prstGeom prst="rect">
            <a:avLst/>
          </a:prstGeom>
        </p:spPr>
      </p:pic>
      <p:sp>
        <p:nvSpPr>
          <p:cNvPr id="5" name="文本框 4"/>
          <p:cNvSpPr txBox="1"/>
          <p:nvPr/>
        </p:nvSpPr>
        <p:spPr>
          <a:xfrm>
            <a:off x="4875209" y="-2040548"/>
            <a:ext cx="4038919" cy="1200329"/>
          </a:xfrm>
          <a:prstGeom prst="rect">
            <a:avLst/>
          </a:prstGeom>
          <a:noFill/>
        </p:spPr>
        <p:txBody>
          <a:bodyPr wrap="square">
            <a:spAutoFit/>
          </a:bodyPr>
          <a:lstStyle/>
          <a:p>
            <a:pPr algn="just"/>
            <a:r>
              <a:rPr lang="zh-CN" altLang="en-US" b="1" i="0" dirty="0">
                <a:solidFill>
                  <a:srgbClr val="FFFFFF"/>
                </a:solidFill>
                <a:effectLst/>
                <a:latin typeface="Roboto" panose="02000000000000000000" pitchFamily="2" charset="0"/>
              </a:rPr>
              <a:t>以</a:t>
            </a:r>
            <a:r>
              <a:rPr lang="en-US" altLang="zh-CN" b="1" i="0" dirty="0">
                <a:solidFill>
                  <a:srgbClr val="FFFFFF"/>
                </a:solidFill>
                <a:effectLst/>
                <a:latin typeface="Roboto" panose="02000000000000000000" pitchFamily="2" charset="0"/>
              </a:rPr>
              <a:t>LLM</a:t>
            </a:r>
            <a:r>
              <a:rPr lang="zh-CN" altLang="en-US" b="1" i="0" dirty="0">
                <a:solidFill>
                  <a:srgbClr val="FFFFFF"/>
                </a:solidFill>
                <a:effectLst/>
                <a:latin typeface="Roboto" panose="02000000000000000000" pitchFamily="2" charset="0"/>
              </a:rPr>
              <a:t>技术驱动嵌入式教育创新</a:t>
            </a:r>
            <a:endParaRPr lang="en-US" altLang="zh-CN" b="1" i="0" dirty="0">
              <a:solidFill>
                <a:srgbClr val="FFFFFF"/>
              </a:solidFill>
              <a:effectLst/>
              <a:latin typeface="Roboto" panose="02000000000000000000" pitchFamily="2" charset="0"/>
            </a:endParaRPr>
          </a:p>
          <a:p>
            <a:pPr algn="just"/>
            <a:r>
              <a:rPr lang="zh-CN" altLang="en-US" b="1" i="0" dirty="0">
                <a:solidFill>
                  <a:srgbClr val="FFFFFF"/>
                </a:solidFill>
                <a:effectLst/>
                <a:latin typeface="Roboto" panose="02000000000000000000" pitchFamily="2" charset="0"/>
              </a:rPr>
              <a:t>破解“软硬失衡”痛点</a:t>
            </a:r>
            <a:endParaRPr lang="en-US" altLang="zh-CN" b="1" i="0" dirty="0">
              <a:solidFill>
                <a:srgbClr val="FFFFFF"/>
              </a:solidFill>
              <a:effectLst/>
              <a:latin typeface="Roboto" panose="02000000000000000000" pitchFamily="2" charset="0"/>
            </a:endParaRPr>
          </a:p>
          <a:p>
            <a:pPr algn="just"/>
            <a:r>
              <a:rPr lang="zh-CN" altLang="en-US" b="1" i="0" dirty="0">
                <a:solidFill>
                  <a:srgbClr val="FFFFFF"/>
                </a:solidFill>
                <a:effectLst/>
                <a:latin typeface="Roboto" panose="02000000000000000000" pitchFamily="2" charset="0"/>
              </a:rPr>
              <a:t>培养硬核科技人才</a:t>
            </a:r>
            <a:endParaRPr lang="en-US" altLang="zh-CN" b="1" i="0" dirty="0">
              <a:solidFill>
                <a:srgbClr val="FFFFFF"/>
              </a:solidFill>
              <a:effectLst/>
              <a:latin typeface="Roboto" panose="02000000000000000000" pitchFamily="2" charset="0"/>
            </a:endParaRPr>
          </a:p>
          <a:p>
            <a:pPr algn="just"/>
            <a:r>
              <a:rPr lang="zh-CN" altLang="en-US" b="1" i="0" dirty="0">
                <a:solidFill>
                  <a:srgbClr val="FFFFFF"/>
                </a:solidFill>
                <a:effectLst/>
                <a:latin typeface="Roboto" panose="02000000000000000000" pitchFamily="2" charset="0"/>
              </a:rPr>
              <a:t>推动智能制造产业升级</a:t>
            </a:r>
            <a:endParaRPr lang="zh-CN" altLang="en-US" b="1" dirty="0"/>
          </a:p>
        </p:txBody>
      </p:sp>
      <p:sp>
        <p:nvSpPr>
          <p:cNvPr id="7" name="文本框 6"/>
          <p:cNvSpPr txBox="1"/>
          <p:nvPr/>
        </p:nvSpPr>
        <p:spPr>
          <a:xfrm>
            <a:off x="13483114" y="2685486"/>
            <a:ext cx="8156582" cy="1200329"/>
          </a:xfrm>
          <a:prstGeom prst="rect">
            <a:avLst/>
          </a:prstGeom>
          <a:noFill/>
        </p:spPr>
        <p:txBody>
          <a:bodyPr wrap="square">
            <a:spAutoFit/>
          </a:bodyPr>
          <a:lstStyle/>
          <a:p>
            <a:pPr algn="just"/>
            <a:r>
              <a:rPr lang="zh-CN" altLang="en-US" sz="2400" b="1" dirty="0">
                <a:solidFill>
                  <a:srgbClr val="FFFFFF"/>
                </a:solidFill>
                <a:latin typeface="Roboto" panose="02000000000000000000" pitchFamily="2" charset="0"/>
              </a:rPr>
              <a:t>愿成为全球智能教育标杆</a:t>
            </a:r>
            <a:endParaRPr lang="en-US" altLang="zh-CN" sz="2400" b="1" dirty="0">
              <a:solidFill>
                <a:srgbClr val="FFFFFF"/>
              </a:solidFill>
              <a:latin typeface="Roboto" panose="02000000000000000000" pitchFamily="2" charset="0"/>
            </a:endParaRPr>
          </a:p>
          <a:p>
            <a:pPr algn="just"/>
            <a:r>
              <a:rPr lang="zh-CN" altLang="en-US" sz="2400" b="1" dirty="0">
                <a:solidFill>
                  <a:srgbClr val="FFFFFF"/>
                </a:solidFill>
                <a:latin typeface="Roboto" panose="02000000000000000000" pitchFamily="2" charset="0"/>
              </a:rPr>
              <a:t>构建覆盖全链条的“</a:t>
            </a:r>
            <a:r>
              <a:rPr lang="en-US" altLang="zh-CN" sz="2400" b="1" dirty="0">
                <a:solidFill>
                  <a:srgbClr val="FFFFFF"/>
                </a:solidFill>
                <a:latin typeface="Roboto" panose="02000000000000000000" pitchFamily="2" charset="0"/>
              </a:rPr>
              <a:t>AI+</a:t>
            </a:r>
            <a:r>
              <a:rPr lang="zh-CN" altLang="en-US" sz="2400" b="1" dirty="0">
                <a:solidFill>
                  <a:srgbClr val="FFFFFF"/>
                </a:solidFill>
                <a:latin typeface="Roboto" panose="02000000000000000000" pitchFamily="2" charset="0"/>
              </a:rPr>
              <a:t>嵌入式”教育生态</a:t>
            </a:r>
            <a:endParaRPr lang="en-US" altLang="zh-CN" sz="2400" b="1" dirty="0">
              <a:solidFill>
                <a:srgbClr val="FFFFFF"/>
              </a:solidFill>
              <a:latin typeface="Roboto" panose="02000000000000000000" pitchFamily="2" charset="0"/>
            </a:endParaRPr>
          </a:p>
          <a:p>
            <a:pPr algn="just"/>
            <a:r>
              <a:rPr lang="zh-CN" altLang="en-US" sz="2400" b="1" dirty="0">
                <a:solidFill>
                  <a:srgbClr val="FFFFFF"/>
                </a:solidFill>
                <a:latin typeface="Roboto" panose="02000000000000000000" pitchFamily="2" charset="0"/>
              </a:rPr>
              <a:t>助力中国智能制造人才自主供给与全球竞争力提升</a:t>
            </a:r>
            <a:endParaRPr lang="zh-CN" altLang="en-US" sz="2400" b="1" dirty="0">
              <a:solidFill>
                <a:srgbClr val="FFFFFF"/>
              </a:solidFill>
              <a:latin typeface="Roboto" panose="02000000000000000000" pitchFamily="2" charset="0"/>
            </a:endParaRPr>
          </a:p>
        </p:txBody>
      </p:sp>
      <p:sp>
        <p:nvSpPr>
          <p:cNvPr id="3" name="文本框 2"/>
          <p:cNvSpPr txBox="1"/>
          <p:nvPr/>
        </p:nvSpPr>
        <p:spPr>
          <a:xfrm>
            <a:off x="1599080" y="2412290"/>
            <a:ext cx="8156582" cy="1862048"/>
          </a:xfrm>
          <a:prstGeom prst="rect">
            <a:avLst/>
          </a:prstGeom>
          <a:noFill/>
        </p:spPr>
        <p:txBody>
          <a:bodyPr wrap="square">
            <a:spAutoFit/>
          </a:bodyPr>
          <a:lstStyle/>
          <a:p>
            <a:pPr algn="just"/>
            <a:r>
              <a:rPr lang="en-US" altLang="zh-CN" sz="11500" b="1" dirty="0">
                <a:solidFill>
                  <a:srgbClr val="FFFFFF"/>
                </a:solidFill>
                <a:latin typeface="+mn-ea"/>
              </a:rPr>
              <a:t>Thanks</a:t>
            </a:r>
            <a:endParaRPr lang="zh-CN" altLang="en-US" sz="11500" b="1" dirty="0">
              <a:solidFill>
                <a:srgbClr val="FFFFFF"/>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a:extLst>
              <a:ext uri="{BEBA8EAE-BF5A-486C-A8C5-ECC9F3942E4B}">
                <a14:imgProps xmlns:a14="http://schemas.microsoft.com/office/drawing/2010/main">
                  <a14:imgLayer r:embed="rId2">
                    <a14:imgEffect>
                      <a14:backgroundRemoval t="10000" b="90000" l="10000" r="90000">
                        <a14:foregroundMark x1="42115" y1="84208" x2="42639" y2="84302"/>
                        <a14:foregroundMark x1="21181" y1="80470" x2="26779" y2="81470"/>
                        <a14:foregroundMark x1="42639" y1="84302" x2="42114" y2="84212"/>
                        <a14:backgroundMark x1="34931" y1="84178" x2="41944" y2="84672"/>
                        <a14:backgroundMark x1="41944" y1="84672" x2="28542" y2="82200"/>
                        <a14:backgroundMark x1="28542" y1="82200" x2="47153" y2="80222"/>
                        <a14:backgroundMark x1="34236" y1="82818" x2="26944" y2="81953"/>
                        <a14:backgroundMark x1="26944" y1="81953" x2="38194" y2="79728"/>
                        <a14:backgroundMark x1="38194" y1="79728" x2="27708" y2="80099"/>
                        <a14:backgroundMark x1="27708" y1="80099" x2="29028" y2="70952"/>
                        <a14:backgroundMark x1="29028" y1="70952" x2="33681" y2="75402"/>
                        <a14:backgroundMark x1="33681" y1="75402" x2="30208" y2="83313"/>
                        <a14:backgroundMark x1="28472" y1="78986" x2="32014" y2="69098"/>
                        <a14:backgroundMark x1="32014" y1="69098" x2="35069" y2="77256"/>
                        <a14:backgroundMark x1="35069" y1="77256" x2="35069" y2="77379"/>
                        <a14:backgroundMark x1="34375" y1="69345" x2="34375" y2="78863"/>
                        <a14:backgroundMark x1="35278" y1="76885" x2="35208" y2="69468"/>
                        <a14:backgroundMark x1="35208" y1="69468" x2="33681" y2="86032"/>
                        <a14:backgroundMark x1="34375" y1="68850" x2="34236" y2="76761"/>
                        <a14:backgroundMark x1="35208" y1="70828" x2="35764" y2="63288"/>
                      </a14:backgroundRemoval>
                    </a14:imgEffect>
                  </a14:imgLayer>
                </a14:imgProps>
              </a:ext>
            </a:extLst>
          </a:blip>
          <a:srcRect l="34896" r="29340" b="23028"/>
          <a:stretch>
            <a:fillRect/>
          </a:stretch>
        </p:blipFill>
        <p:spPr>
          <a:xfrm>
            <a:off x="-2876371" y="1233805"/>
            <a:ext cx="2876371" cy="3477895"/>
          </a:xfrm>
          <a:prstGeom prst="rect">
            <a:avLst/>
          </a:prstGeom>
        </p:spPr>
      </p:pic>
      <p:sp>
        <p:nvSpPr>
          <p:cNvPr id="2" name="矩形 1"/>
          <p:cNvSpPr/>
          <p:nvPr/>
        </p:nvSpPr>
        <p:spPr>
          <a:xfrm rot="16200000">
            <a:off x="-1954124" y="3611651"/>
            <a:ext cx="854075" cy="3054173"/>
          </a:xfrm>
          <a:prstGeom prst="rect">
            <a:avLst/>
          </a:prstGeom>
          <a:gradFill>
            <a:gsLst>
              <a:gs pos="0">
                <a:schemeClr val="accent5">
                  <a:lumMod val="75000"/>
                </a:schemeClr>
              </a:gs>
              <a:gs pos="100000">
                <a:schemeClr val="accent5">
                  <a:lumMod val="40000"/>
                  <a:lumOff val="60000"/>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803716" y="2751891"/>
            <a:ext cx="7596717" cy="1446550"/>
          </a:xfrm>
          <a:prstGeom prst="rect">
            <a:avLst/>
          </a:prstGeom>
          <a:noFill/>
        </p:spPr>
        <p:txBody>
          <a:bodyPr wrap="square">
            <a:spAutoFit/>
          </a:bodyPr>
          <a:lstStyle/>
          <a:p>
            <a:r>
              <a:rPr lang="en-US" altLang="zh-CN" sz="4400" b="1" i="0" dirty="0" err="1">
                <a:solidFill>
                  <a:schemeClr val="bg1"/>
                </a:solidFill>
                <a:effectLst/>
                <a:latin typeface="思源黑体 Heavy" panose="020B0A00000000000000" charset="-122"/>
                <a:ea typeface="思源黑体 Heavy" panose="020B0A00000000000000" charset="-122"/>
              </a:rPr>
              <a:t>DeepSeek</a:t>
            </a:r>
            <a:r>
              <a:rPr lang="zh-CN" altLang="en-US" sz="4400" b="1" i="0" dirty="0">
                <a:solidFill>
                  <a:schemeClr val="bg1"/>
                </a:solidFill>
                <a:effectLst/>
                <a:latin typeface="思源黑体 Heavy" panose="020B0A00000000000000" charset="-122"/>
                <a:ea typeface="思源黑体 Heavy" panose="020B0A00000000000000" charset="-122"/>
              </a:rPr>
              <a:t>和</a:t>
            </a:r>
            <a:endParaRPr lang="en-US" altLang="zh-CN" sz="4400" b="1" i="0" dirty="0">
              <a:solidFill>
                <a:schemeClr val="bg1"/>
              </a:solidFill>
              <a:effectLst/>
              <a:latin typeface="思源黑体 Heavy" panose="020B0A00000000000000" charset="-122"/>
              <a:ea typeface="思源黑体 Heavy" panose="020B0A00000000000000" charset="-122"/>
            </a:endParaRPr>
          </a:p>
          <a:p>
            <a:r>
              <a:rPr lang="zh-CN" altLang="en-US" sz="4400" b="1" i="0" dirty="0">
                <a:solidFill>
                  <a:schemeClr val="bg1"/>
                </a:solidFill>
                <a:effectLst/>
                <a:latin typeface="思源黑体 Heavy" panose="020B0A00000000000000" charset="-122"/>
                <a:ea typeface="思源黑体 Heavy" panose="020B0A00000000000000" charset="-122"/>
              </a:rPr>
              <a:t>是教育改革和发展的重大机遇</a:t>
            </a:r>
            <a:endParaRPr lang="zh-CN" altLang="en-US" sz="4400" dirty="0">
              <a:solidFill>
                <a:schemeClr val="bg1"/>
              </a:solidFill>
              <a:latin typeface="思源黑体 Heavy" panose="020B0A00000000000000" charset="-122"/>
              <a:ea typeface="思源黑体 Heavy" panose="020B0A00000000000000" charset="-122"/>
            </a:endParaRPr>
          </a:p>
        </p:txBody>
      </p:sp>
      <p:sp>
        <p:nvSpPr>
          <p:cNvPr id="8" name="文本框 7"/>
          <p:cNvSpPr txBox="1"/>
          <p:nvPr/>
        </p:nvSpPr>
        <p:spPr>
          <a:xfrm>
            <a:off x="4255615" y="2751891"/>
            <a:ext cx="2876372" cy="1107996"/>
          </a:xfrm>
          <a:prstGeom prst="rect">
            <a:avLst/>
          </a:prstGeom>
          <a:noFill/>
        </p:spPr>
        <p:txBody>
          <a:bodyPr wrap="square">
            <a:spAutoFit/>
          </a:bodyPr>
          <a:lstStyle/>
          <a:p>
            <a:r>
              <a:rPr lang="zh-CN" altLang="en-US" sz="6600" b="1" dirty="0">
                <a:solidFill>
                  <a:schemeClr val="bg1"/>
                </a:solidFill>
                <a:latin typeface="+mn-ea"/>
              </a:rPr>
              <a:t>机器人</a:t>
            </a:r>
            <a:endParaRPr lang="zh-CN" altLang="en-US" sz="6600" b="1" dirty="0">
              <a:solidFill>
                <a:schemeClr val="bg1"/>
              </a:solidFill>
              <a:latin typeface="+mn-ea"/>
            </a:endParaRPr>
          </a:p>
        </p:txBody>
      </p:sp>
      <p:sp>
        <p:nvSpPr>
          <p:cNvPr id="5" name="文本框 4"/>
          <p:cNvSpPr txBox="1"/>
          <p:nvPr/>
        </p:nvSpPr>
        <p:spPr>
          <a:xfrm>
            <a:off x="7039585" y="2582614"/>
            <a:ext cx="690883" cy="1446550"/>
          </a:xfrm>
          <a:prstGeom prst="rect">
            <a:avLst/>
          </a:prstGeom>
          <a:noFill/>
        </p:spPr>
        <p:txBody>
          <a:bodyPr wrap="square">
            <a:spAutoFit/>
          </a:bodyPr>
          <a:lstStyle/>
          <a:p>
            <a:r>
              <a:rPr lang="zh-CN" altLang="en-US" sz="4400" b="1" dirty="0">
                <a:solidFill>
                  <a:schemeClr val="bg1"/>
                </a:solidFill>
                <a:latin typeface="+mn-ea"/>
              </a:rPr>
              <a:t>教育</a:t>
            </a:r>
            <a:endParaRPr lang="zh-CN" altLang="en-US" sz="4400" b="1" dirty="0">
              <a:solidFill>
                <a:schemeClr val="bg1"/>
              </a:solidFill>
              <a:latin typeface="+mn-ea"/>
            </a:endParaRPr>
          </a:p>
        </p:txBody>
      </p:sp>
      <p:sp>
        <p:nvSpPr>
          <p:cNvPr id="7" name="文本框 6"/>
          <p:cNvSpPr txBox="1"/>
          <p:nvPr/>
        </p:nvSpPr>
        <p:spPr>
          <a:xfrm>
            <a:off x="-2093887" y="4938682"/>
            <a:ext cx="1894841" cy="400110"/>
          </a:xfrm>
          <a:prstGeom prst="rect">
            <a:avLst/>
          </a:prstGeom>
          <a:noFill/>
        </p:spPr>
        <p:txBody>
          <a:bodyPr wrap="square" rtlCol="0">
            <a:spAutoFit/>
          </a:bodyPr>
          <a:lstStyle/>
          <a:p>
            <a:r>
              <a:rPr lang="zh-CN" altLang="en-US" sz="2000" dirty="0">
                <a:solidFill>
                  <a:schemeClr val="bg1"/>
                </a:solidFill>
                <a:latin typeface="思源黑体 Medium" panose="020B0600000000000000" pitchFamily="34" charset="-122"/>
                <a:ea typeface="思源黑体 Medium" panose="020B0600000000000000" pitchFamily="34" charset="-122"/>
              </a:rPr>
              <a:t>部部长 怀进鹏</a:t>
            </a:r>
            <a:endParaRPr lang="zh-CN" altLang="en-US" sz="2000" dirty="0">
              <a:solidFill>
                <a:schemeClr val="bg1"/>
              </a:solidFill>
              <a:latin typeface="思源黑体 Medium" panose="020B0600000000000000" pitchFamily="34" charset="-122"/>
              <a:ea typeface="思源黑体 Medium" panose="020B06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576165" y="1365853"/>
            <a:ext cx="2876372" cy="923330"/>
          </a:xfrm>
          <a:prstGeom prst="rect">
            <a:avLst/>
          </a:prstGeom>
          <a:noFill/>
        </p:spPr>
        <p:txBody>
          <a:bodyPr wrap="square">
            <a:spAutoFit/>
          </a:bodyPr>
          <a:lstStyle/>
          <a:p>
            <a:r>
              <a:rPr lang="zh-CN" altLang="en-US" sz="5400" b="1" dirty="0">
                <a:solidFill>
                  <a:schemeClr val="bg1"/>
                </a:solidFill>
                <a:latin typeface="+mn-ea"/>
              </a:rPr>
              <a:t>机器人</a:t>
            </a:r>
            <a:endParaRPr lang="zh-CN" altLang="en-US" sz="5400" b="1" dirty="0">
              <a:solidFill>
                <a:schemeClr val="bg1"/>
              </a:solidFill>
              <a:latin typeface="+mn-ea"/>
            </a:endParaRPr>
          </a:p>
        </p:txBody>
      </p:sp>
      <p:sp>
        <p:nvSpPr>
          <p:cNvPr id="5" name="文本框 4"/>
          <p:cNvSpPr txBox="1"/>
          <p:nvPr/>
        </p:nvSpPr>
        <p:spPr>
          <a:xfrm>
            <a:off x="6761654" y="1206202"/>
            <a:ext cx="690883" cy="1200329"/>
          </a:xfrm>
          <a:prstGeom prst="rect">
            <a:avLst/>
          </a:prstGeom>
          <a:noFill/>
        </p:spPr>
        <p:txBody>
          <a:bodyPr wrap="square">
            <a:spAutoFit/>
          </a:bodyPr>
          <a:lstStyle/>
          <a:p>
            <a:r>
              <a:rPr lang="zh-CN" altLang="en-US" sz="3600" b="1" dirty="0">
                <a:solidFill>
                  <a:schemeClr val="bg1"/>
                </a:solidFill>
                <a:latin typeface="+mn-ea"/>
              </a:rPr>
              <a:t>教育</a:t>
            </a:r>
            <a:endParaRPr lang="zh-CN" altLang="en-US" sz="3600" b="1" dirty="0">
              <a:solidFill>
                <a:schemeClr val="bg1"/>
              </a:solidFill>
              <a:latin typeface="+mn-ea"/>
            </a:endParaRPr>
          </a:p>
        </p:txBody>
      </p:sp>
      <p:sp>
        <p:nvSpPr>
          <p:cNvPr id="9" name="文本框 8"/>
          <p:cNvSpPr txBox="1"/>
          <p:nvPr/>
        </p:nvSpPr>
        <p:spPr>
          <a:xfrm>
            <a:off x="2475385" y="3428999"/>
            <a:ext cx="2741951" cy="830997"/>
          </a:xfrm>
          <a:prstGeom prst="rect">
            <a:avLst/>
          </a:prstGeom>
          <a:noFill/>
        </p:spPr>
        <p:txBody>
          <a:bodyPr wrap="square">
            <a:spAutoFit/>
          </a:bodyPr>
          <a:lstStyle/>
          <a:p>
            <a:pPr algn="ctr"/>
            <a:r>
              <a:rPr lang="zh-CN" altLang="en-US" sz="4800" b="1" dirty="0">
                <a:solidFill>
                  <a:schemeClr val="bg1"/>
                </a:solidFill>
                <a:latin typeface="+mn-ea"/>
              </a:rPr>
              <a:t>硬件设计</a:t>
            </a:r>
            <a:endParaRPr lang="zh-CN" altLang="en-US" sz="4800" b="1" dirty="0">
              <a:solidFill>
                <a:schemeClr val="bg1"/>
              </a:solidFill>
              <a:latin typeface="+mn-ea"/>
            </a:endParaRPr>
          </a:p>
        </p:txBody>
      </p:sp>
      <p:sp>
        <p:nvSpPr>
          <p:cNvPr id="10" name="文本框 9"/>
          <p:cNvSpPr txBox="1"/>
          <p:nvPr/>
        </p:nvSpPr>
        <p:spPr>
          <a:xfrm>
            <a:off x="7107095" y="3429000"/>
            <a:ext cx="2741951" cy="830997"/>
          </a:xfrm>
          <a:prstGeom prst="rect">
            <a:avLst/>
          </a:prstGeom>
          <a:noFill/>
        </p:spPr>
        <p:txBody>
          <a:bodyPr wrap="square">
            <a:spAutoFit/>
          </a:bodyPr>
          <a:lstStyle/>
          <a:p>
            <a:pPr algn="ctr"/>
            <a:r>
              <a:rPr lang="zh-CN" altLang="en-US" sz="4800" b="1" dirty="0">
                <a:solidFill>
                  <a:schemeClr val="bg1"/>
                </a:solidFill>
                <a:latin typeface="+mn-ea"/>
              </a:rPr>
              <a:t>软件设计</a:t>
            </a:r>
            <a:endParaRPr lang="zh-CN" altLang="en-US" sz="4800" b="1" dirty="0">
              <a:solidFill>
                <a:schemeClr val="bg1"/>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06808" y="615083"/>
            <a:ext cx="2876372" cy="769441"/>
          </a:xfrm>
          <a:prstGeom prst="rect">
            <a:avLst/>
          </a:prstGeom>
          <a:noFill/>
        </p:spPr>
        <p:txBody>
          <a:bodyPr wrap="square">
            <a:spAutoFit/>
          </a:bodyPr>
          <a:lstStyle/>
          <a:p>
            <a:r>
              <a:rPr lang="zh-CN" altLang="en-US" sz="4400" b="1" dirty="0">
                <a:solidFill>
                  <a:schemeClr val="bg1"/>
                </a:solidFill>
                <a:latin typeface="+mn-ea"/>
              </a:rPr>
              <a:t>机器人</a:t>
            </a:r>
            <a:endParaRPr lang="zh-CN" altLang="en-US" sz="4400" b="1" dirty="0">
              <a:solidFill>
                <a:schemeClr val="bg1"/>
              </a:solidFill>
              <a:latin typeface="+mn-ea"/>
            </a:endParaRPr>
          </a:p>
        </p:txBody>
      </p:sp>
      <p:sp>
        <p:nvSpPr>
          <p:cNvPr id="5" name="文本框 4"/>
          <p:cNvSpPr txBox="1"/>
          <p:nvPr/>
        </p:nvSpPr>
        <p:spPr>
          <a:xfrm>
            <a:off x="2528322" y="522749"/>
            <a:ext cx="690883" cy="954107"/>
          </a:xfrm>
          <a:prstGeom prst="rect">
            <a:avLst/>
          </a:prstGeom>
          <a:noFill/>
        </p:spPr>
        <p:txBody>
          <a:bodyPr wrap="square">
            <a:spAutoFit/>
          </a:bodyPr>
          <a:lstStyle/>
          <a:p>
            <a:r>
              <a:rPr lang="zh-CN" altLang="en-US" sz="2800" b="1" dirty="0">
                <a:solidFill>
                  <a:schemeClr val="bg1"/>
                </a:solidFill>
                <a:latin typeface="+mn-ea"/>
              </a:rPr>
              <a:t>教育</a:t>
            </a:r>
            <a:endParaRPr lang="zh-CN" altLang="en-US" sz="2800" b="1" dirty="0">
              <a:solidFill>
                <a:schemeClr val="bg1"/>
              </a:solidFill>
              <a:latin typeface="+mn-ea"/>
            </a:endParaRPr>
          </a:p>
        </p:txBody>
      </p:sp>
      <p:sp>
        <p:nvSpPr>
          <p:cNvPr id="9" name="文本框 8"/>
          <p:cNvSpPr txBox="1"/>
          <p:nvPr/>
        </p:nvSpPr>
        <p:spPr>
          <a:xfrm>
            <a:off x="910119" y="3033664"/>
            <a:ext cx="4035569" cy="830997"/>
          </a:xfrm>
          <a:prstGeom prst="rect">
            <a:avLst/>
          </a:prstGeom>
          <a:noFill/>
        </p:spPr>
        <p:txBody>
          <a:bodyPr wrap="square">
            <a:spAutoFit/>
          </a:bodyPr>
          <a:lstStyle/>
          <a:p>
            <a:pPr algn="ctr"/>
            <a:r>
              <a:rPr lang="zh-CN" altLang="en-US" sz="4800" b="1" dirty="0">
                <a:solidFill>
                  <a:schemeClr val="bg1"/>
                </a:solidFill>
                <a:latin typeface="+mn-ea"/>
              </a:rPr>
              <a:t>硬件设计</a:t>
            </a:r>
            <a:endParaRPr lang="zh-CN" altLang="en-US" sz="4800" b="1" dirty="0">
              <a:solidFill>
                <a:schemeClr val="bg1"/>
              </a:solidFill>
              <a:latin typeface="+mn-ea"/>
            </a:endParaRPr>
          </a:p>
        </p:txBody>
      </p:sp>
      <p:sp>
        <p:nvSpPr>
          <p:cNvPr id="10" name="文本框 9"/>
          <p:cNvSpPr txBox="1"/>
          <p:nvPr/>
        </p:nvSpPr>
        <p:spPr>
          <a:xfrm>
            <a:off x="7161894" y="3013501"/>
            <a:ext cx="4035569" cy="830997"/>
          </a:xfrm>
          <a:prstGeom prst="rect">
            <a:avLst/>
          </a:prstGeom>
          <a:noFill/>
        </p:spPr>
        <p:txBody>
          <a:bodyPr wrap="square">
            <a:spAutoFit/>
          </a:bodyPr>
          <a:lstStyle/>
          <a:p>
            <a:pPr algn="ctr"/>
            <a:r>
              <a:rPr lang="zh-CN" altLang="en-US" sz="4800" b="1" dirty="0">
                <a:solidFill>
                  <a:schemeClr val="bg1"/>
                </a:solidFill>
                <a:latin typeface="+mn-ea"/>
              </a:rPr>
              <a:t>软件设计</a:t>
            </a:r>
            <a:endParaRPr lang="zh-CN" altLang="en-US" sz="4800" b="1" dirty="0">
              <a:solidFill>
                <a:schemeClr val="bg1"/>
              </a:solidFill>
              <a:latin typeface="+mn-ea"/>
            </a:endParaRPr>
          </a:p>
        </p:txBody>
      </p:sp>
      <p:grpSp>
        <p:nvGrpSpPr>
          <p:cNvPr id="11" name="组合 10"/>
          <p:cNvGrpSpPr/>
          <p:nvPr/>
        </p:nvGrpSpPr>
        <p:grpSpPr>
          <a:xfrm>
            <a:off x="5314950" y="2486025"/>
            <a:ext cx="1320800" cy="2473325"/>
            <a:chOff x="5314950" y="2486025"/>
            <a:chExt cx="1320800" cy="2473325"/>
          </a:xfrm>
          <a:solidFill>
            <a:schemeClr val="bg1"/>
          </a:solidFill>
        </p:grpSpPr>
        <p:sp>
          <p:nvSpPr>
            <p:cNvPr id="2" name="任意多边形: 形状 1"/>
            <p:cNvSpPr/>
            <p:nvPr/>
          </p:nvSpPr>
          <p:spPr>
            <a:xfrm>
              <a:off x="5314950" y="2613025"/>
              <a:ext cx="1320800" cy="2346325"/>
            </a:xfrm>
            <a:custGeom>
              <a:avLst/>
              <a:gdLst>
                <a:gd name="connsiteX0" fmla="*/ 0 w 1320800"/>
                <a:gd name="connsiteY0" fmla="*/ 2346325 h 2346325"/>
                <a:gd name="connsiteX1" fmla="*/ 1320800 w 1320800"/>
                <a:gd name="connsiteY1" fmla="*/ 2346325 h 2346325"/>
                <a:gd name="connsiteX2" fmla="*/ 1320800 w 1320800"/>
                <a:gd name="connsiteY2" fmla="*/ 2044700 h 2346325"/>
                <a:gd name="connsiteX3" fmla="*/ 1270000 w 1320800"/>
                <a:gd name="connsiteY3" fmla="*/ 1987550 h 2346325"/>
                <a:gd name="connsiteX4" fmla="*/ 844550 w 1320800"/>
                <a:gd name="connsiteY4" fmla="*/ 1895475 h 2346325"/>
                <a:gd name="connsiteX5" fmla="*/ 844550 w 1320800"/>
                <a:gd name="connsiteY5" fmla="*/ 1552575 h 2346325"/>
                <a:gd name="connsiteX6" fmla="*/ 777875 w 1320800"/>
                <a:gd name="connsiteY6" fmla="*/ 1552575 h 2346325"/>
                <a:gd name="connsiteX7" fmla="*/ 777875 w 1320800"/>
                <a:gd name="connsiteY7" fmla="*/ 1520825 h 2346325"/>
                <a:gd name="connsiteX8" fmla="*/ 752475 w 1320800"/>
                <a:gd name="connsiteY8" fmla="*/ 1520825 h 2346325"/>
                <a:gd name="connsiteX9" fmla="*/ 752475 w 1320800"/>
                <a:gd name="connsiteY9" fmla="*/ 1266825 h 2346325"/>
                <a:gd name="connsiteX10" fmla="*/ 723900 w 1320800"/>
                <a:gd name="connsiteY10" fmla="*/ 1266825 h 2346325"/>
                <a:gd name="connsiteX11" fmla="*/ 723900 w 1320800"/>
                <a:gd name="connsiteY11" fmla="*/ 419100 h 2346325"/>
                <a:gd name="connsiteX12" fmla="*/ 771525 w 1320800"/>
                <a:gd name="connsiteY12" fmla="*/ 419100 h 2346325"/>
                <a:gd name="connsiteX13" fmla="*/ 793750 w 1320800"/>
                <a:gd name="connsiteY13" fmla="*/ 419100 h 2346325"/>
                <a:gd name="connsiteX14" fmla="*/ 793750 w 1320800"/>
                <a:gd name="connsiteY14" fmla="*/ 327025 h 2346325"/>
                <a:gd name="connsiteX15" fmla="*/ 720725 w 1320800"/>
                <a:gd name="connsiteY15" fmla="*/ 327025 h 2346325"/>
                <a:gd name="connsiteX16" fmla="*/ 720725 w 1320800"/>
                <a:gd name="connsiteY16" fmla="*/ 0 h 2346325"/>
                <a:gd name="connsiteX17" fmla="*/ 596900 w 1320800"/>
                <a:gd name="connsiteY17" fmla="*/ 0 h 2346325"/>
                <a:gd name="connsiteX18" fmla="*/ 596900 w 1320800"/>
                <a:gd name="connsiteY18" fmla="*/ 330200 h 2346325"/>
                <a:gd name="connsiteX19" fmla="*/ 539750 w 1320800"/>
                <a:gd name="connsiteY19" fmla="*/ 330200 h 2346325"/>
                <a:gd name="connsiteX20" fmla="*/ 539750 w 1320800"/>
                <a:gd name="connsiteY20" fmla="*/ 422275 h 2346325"/>
                <a:gd name="connsiteX21" fmla="*/ 596900 w 1320800"/>
                <a:gd name="connsiteY21" fmla="*/ 422275 h 2346325"/>
                <a:gd name="connsiteX22" fmla="*/ 596900 w 1320800"/>
                <a:gd name="connsiteY22" fmla="*/ 1260475 h 2346325"/>
                <a:gd name="connsiteX23" fmla="*/ 571500 w 1320800"/>
                <a:gd name="connsiteY23" fmla="*/ 1260475 h 2346325"/>
                <a:gd name="connsiteX24" fmla="*/ 571500 w 1320800"/>
                <a:gd name="connsiteY24" fmla="*/ 1527175 h 2346325"/>
                <a:gd name="connsiteX25" fmla="*/ 542925 w 1320800"/>
                <a:gd name="connsiteY25" fmla="*/ 1527175 h 2346325"/>
                <a:gd name="connsiteX26" fmla="*/ 542925 w 1320800"/>
                <a:gd name="connsiteY26" fmla="*/ 1558925 h 2346325"/>
                <a:gd name="connsiteX27" fmla="*/ 492125 w 1320800"/>
                <a:gd name="connsiteY27" fmla="*/ 1558925 h 2346325"/>
                <a:gd name="connsiteX28" fmla="*/ 485775 w 1320800"/>
                <a:gd name="connsiteY28" fmla="*/ 1558925 h 2346325"/>
                <a:gd name="connsiteX29" fmla="*/ 485775 w 1320800"/>
                <a:gd name="connsiteY29" fmla="*/ 1882775 h 2346325"/>
                <a:gd name="connsiteX30" fmla="*/ 53975 w 1320800"/>
                <a:gd name="connsiteY30" fmla="*/ 1984375 h 2346325"/>
                <a:gd name="connsiteX31" fmla="*/ 0 w 1320800"/>
                <a:gd name="connsiteY31" fmla="*/ 2044700 h 2346325"/>
                <a:gd name="connsiteX32" fmla="*/ 0 w 1320800"/>
                <a:gd name="connsiteY32" fmla="*/ 2346325 h 23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0800" h="2346325">
                  <a:moveTo>
                    <a:pt x="0" y="2346325"/>
                  </a:moveTo>
                  <a:lnTo>
                    <a:pt x="1320800" y="2346325"/>
                  </a:lnTo>
                  <a:lnTo>
                    <a:pt x="1320800" y="2044700"/>
                  </a:lnTo>
                  <a:lnTo>
                    <a:pt x="1270000" y="1987550"/>
                  </a:lnTo>
                  <a:lnTo>
                    <a:pt x="844550" y="1895475"/>
                  </a:lnTo>
                  <a:lnTo>
                    <a:pt x="844550" y="1552575"/>
                  </a:lnTo>
                  <a:lnTo>
                    <a:pt x="777875" y="1552575"/>
                  </a:lnTo>
                  <a:lnTo>
                    <a:pt x="777875" y="1520825"/>
                  </a:lnTo>
                  <a:lnTo>
                    <a:pt x="752475" y="1520825"/>
                  </a:lnTo>
                  <a:lnTo>
                    <a:pt x="752475" y="1266825"/>
                  </a:lnTo>
                  <a:lnTo>
                    <a:pt x="723900" y="1266825"/>
                  </a:lnTo>
                  <a:lnTo>
                    <a:pt x="723900" y="419100"/>
                  </a:lnTo>
                  <a:lnTo>
                    <a:pt x="771525" y="419100"/>
                  </a:lnTo>
                  <a:lnTo>
                    <a:pt x="793750" y="419100"/>
                  </a:lnTo>
                  <a:lnTo>
                    <a:pt x="793750" y="327025"/>
                  </a:lnTo>
                  <a:lnTo>
                    <a:pt x="720725" y="327025"/>
                  </a:lnTo>
                  <a:lnTo>
                    <a:pt x="720725" y="0"/>
                  </a:lnTo>
                  <a:lnTo>
                    <a:pt x="596900" y="0"/>
                  </a:lnTo>
                  <a:lnTo>
                    <a:pt x="596900" y="330200"/>
                  </a:lnTo>
                  <a:lnTo>
                    <a:pt x="539750" y="330200"/>
                  </a:lnTo>
                  <a:lnTo>
                    <a:pt x="539750" y="422275"/>
                  </a:lnTo>
                  <a:lnTo>
                    <a:pt x="596900" y="422275"/>
                  </a:lnTo>
                  <a:lnTo>
                    <a:pt x="596900" y="1260475"/>
                  </a:lnTo>
                  <a:lnTo>
                    <a:pt x="571500" y="1260475"/>
                  </a:lnTo>
                  <a:lnTo>
                    <a:pt x="571500" y="1527175"/>
                  </a:lnTo>
                  <a:lnTo>
                    <a:pt x="542925" y="1527175"/>
                  </a:lnTo>
                  <a:lnTo>
                    <a:pt x="542925" y="1558925"/>
                  </a:lnTo>
                  <a:lnTo>
                    <a:pt x="492125" y="1558925"/>
                  </a:lnTo>
                  <a:lnTo>
                    <a:pt x="485775" y="1558925"/>
                  </a:lnTo>
                  <a:lnTo>
                    <a:pt x="485775" y="1882775"/>
                  </a:lnTo>
                  <a:lnTo>
                    <a:pt x="53975" y="1984375"/>
                  </a:lnTo>
                  <a:lnTo>
                    <a:pt x="0" y="2044700"/>
                  </a:lnTo>
                  <a:lnTo>
                    <a:pt x="0" y="2346325"/>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890503" y="2486025"/>
              <a:ext cx="169693" cy="16969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60196" y="2939430"/>
              <a:ext cx="94234" cy="9423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802992" y="2941018"/>
              <a:ext cx="94234" cy="9423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712757" y="2682724"/>
            <a:ext cx="2533095" cy="169521"/>
            <a:chOff x="4703232" y="2682724"/>
            <a:chExt cx="2533095" cy="169521"/>
          </a:xfrm>
          <a:solidFill>
            <a:schemeClr val="bg1"/>
          </a:solidFill>
        </p:grpSpPr>
        <p:sp>
          <p:nvSpPr>
            <p:cNvPr id="12" name="矩形 11"/>
            <p:cNvSpPr/>
            <p:nvPr/>
          </p:nvSpPr>
          <p:spPr>
            <a:xfrm>
              <a:off x="4794249" y="2744806"/>
              <a:ext cx="2362200" cy="457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703232" y="2682724"/>
              <a:ext cx="167915" cy="16791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068412" y="2684330"/>
              <a:ext cx="167915" cy="16791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4267115" y="2772700"/>
            <a:ext cx="1111250" cy="1422400"/>
            <a:chOff x="4340225" y="3127375"/>
            <a:chExt cx="1111250" cy="1422400"/>
          </a:xfrm>
          <a:solidFill>
            <a:schemeClr val="bg1"/>
          </a:solidFill>
        </p:grpSpPr>
        <p:cxnSp>
          <p:nvCxnSpPr>
            <p:cNvPr id="17" name="直接连接符 16"/>
            <p:cNvCxnSpPr/>
            <p:nvPr/>
          </p:nvCxnSpPr>
          <p:spPr>
            <a:xfrm flipH="1">
              <a:off x="4340225" y="3127375"/>
              <a:ext cx="530922" cy="125730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4871147" y="3130550"/>
              <a:ext cx="564453" cy="125095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sp>
          <p:nvSpPr>
            <p:cNvPr id="20" name="任意多边形: 形状 19"/>
            <p:cNvSpPr/>
            <p:nvPr/>
          </p:nvSpPr>
          <p:spPr>
            <a:xfrm>
              <a:off x="4340225" y="4384675"/>
              <a:ext cx="1111250" cy="165100"/>
            </a:xfrm>
            <a:custGeom>
              <a:avLst/>
              <a:gdLst>
                <a:gd name="connsiteX0" fmla="*/ 0 w 1111250"/>
                <a:gd name="connsiteY0" fmla="*/ 0 h 165100"/>
                <a:gd name="connsiteX1" fmla="*/ 1111250 w 1111250"/>
                <a:gd name="connsiteY1" fmla="*/ 0 h 165100"/>
                <a:gd name="connsiteX2" fmla="*/ 1101725 w 1111250"/>
                <a:gd name="connsiteY2" fmla="*/ 47625 h 165100"/>
                <a:gd name="connsiteX3" fmla="*/ 1092200 w 1111250"/>
                <a:gd name="connsiteY3" fmla="*/ 63500 h 165100"/>
                <a:gd name="connsiteX4" fmla="*/ 1079500 w 1111250"/>
                <a:gd name="connsiteY4" fmla="*/ 73025 h 165100"/>
                <a:gd name="connsiteX5" fmla="*/ 1063625 w 1111250"/>
                <a:gd name="connsiteY5" fmla="*/ 79375 h 165100"/>
                <a:gd name="connsiteX6" fmla="*/ 1041400 w 1111250"/>
                <a:gd name="connsiteY6" fmla="*/ 95250 h 165100"/>
                <a:gd name="connsiteX7" fmla="*/ 936625 w 1111250"/>
                <a:gd name="connsiteY7" fmla="*/ 120650 h 165100"/>
                <a:gd name="connsiteX8" fmla="*/ 936625 w 1111250"/>
                <a:gd name="connsiteY8" fmla="*/ 165100 h 165100"/>
                <a:gd name="connsiteX9" fmla="*/ 168275 w 1111250"/>
                <a:gd name="connsiteY9" fmla="*/ 165100 h 165100"/>
                <a:gd name="connsiteX10" fmla="*/ 168275 w 1111250"/>
                <a:gd name="connsiteY10" fmla="*/ 123825 h 165100"/>
                <a:gd name="connsiteX11" fmla="*/ 101600 w 1111250"/>
                <a:gd name="connsiteY11" fmla="*/ 101600 h 165100"/>
                <a:gd name="connsiteX12" fmla="*/ 63500 w 1111250"/>
                <a:gd name="connsiteY12" fmla="*/ 88900 h 165100"/>
                <a:gd name="connsiteX13" fmla="*/ 47625 w 1111250"/>
                <a:gd name="connsiteY13" fmla="*/ 76200 h 165100"/>
                <a:gd name="connsiteX14" fmla="*/ 34925 w 1111250"/>
                <a:gd name="connsiteY14" fmla="*/ 66675 h 165100"/>
                <a:gd name="connsiteX15" fmla="*/ 0 w 1111250"/>
                <a:gd name="connsiteY15" fmla="*/ 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0" h="165100">
                  <a:moveTo>
                    <a:pt x="0" y="0"/>
                  </a:moveTo>
                  <a:lnTo>
                    <a:pt x="1111250" y="0"/>
                  </a:lnTo>
                  <a:lnTo>
                    <a:pt x="1101725" y="47625"/>
                  </a:lnTo>
                  <a:lnTo>
                    <a:pt x="1092200" y="63500"/>
                  </a:lnTo>
                  <a:lnTo>
                    <a:pt x="1079500" y="73025"/>
                  </a:lnTo>
                  <a:lnTo>
                    <a:pt x="1063625" y="79375"/>
                  </a:lnTo>
                  <a:lnTo>
                    <a:pt x="1041400" y="95250"/>
                  </a:lnTo>
                  <a:lnTo>
                    <a:pt x="936625" y="120650"/>
                  </a:lnTo>
                  <a:lnTo>
                    <a:pt x="936625" y="165100"/>
                  </a:lnTo>
                  <a:lnTo>
                    <a:pt x="168275" y="165100"/>
                  </a:lnTo>
                  <a:lnTo>
                    <a:pt x="168275" y="123825"/>
                  </a:lnTo>
                  <a:lnTo>
                    <a:pt x="101600" y="101600"/>
                  </a:lnTo>
                  <a:lnTo>
                    <a:pt x="63500" y="88900"/>
                  </a:lnTo>
                  <a:lnTo>
                    <a:pt x="47625" y="76200"/>
                  </a:lnTo>
                  <a:lnTo>
                    <a:pt x="34925" y="66675"/>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635750" y="2766681"/>
            <a:ext cx="1111250" cy="1422400"/>
            <a:chOff x="4340225" y="3127375"/>
            <a:chExt cx="1111250" cy="1422400"/>
          </a:xfrm>
          <a:solidFill>
            <a:schemeClr val="bg1"/>
          </a:solidFill>
        </p:grpSpPr>
        <p:cxnSp>
          <p:nvCxnSpPr>
            <p:cNvPr id="23" name="直接连接符 22"/>
            <p:cNvCxnSpPr/>
            <p:nvPr/>
          </p:nvCxnSpPr>
          <p:spPr>
            <a:xfrm flipH="1">
              <a:off x="4340225" y="3127375"/>
              <a:ext cx="530922" cy="125730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871147" y="3130550"/>
              <a:ext cx="564453" cy="125095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sp>
          <p:nvSpPr>
            <p:cNvPr id="25" name="任意多边形: 形状 24"/>
            <p:cNvSpPr/>
            <p:nvPr/>
          </p:nvSpPr>
          <p:spPr>
            <a:xfrm>
              <a:off x="4340225" y="4384675"/>
              <a:ext cx="1111250" cy="165100"/>
            </a:xfrm>
            <a:custGeom>
              <a:avLst/>
              <a:gdLst>
                <a:gd name="connsiteX0" fmla="*/ 0 w 1111250"/>
                <a:gd name="connsiteY0" fmla="*/ 0 h 165100"/>
                <a:gd name="connsiteX1" fmla="*/ 1111250 w 1111250"/>
                <a:gd name="connsiteY1" fmla="*/ 0 h 165100"/>
                <a:gd name="connsiteX2" fmla="*/ 1101725 w 1111250"/>
                <a:gd name="connsiteY2" fmla="*/ 47625 h 165100"/>
                <a:gd name="connsiteX3" fmla="*/ 1092200 w 1111250"/>
                <a:gd name="connsiteY3" fmla="*/ 63500 h 165100"/>
                <a:gd name="connsiteX4" fmla="*/ 1079500 w 1111250"/>
                <a:gd name="connsiteY4" fmla="*/ 73025 h 165100"/>
                <a:gd name="connsiteX5" fmla="*/ 1063625 w 1111250"/>
                <a:gd name="connsiteY5" fmla="*/ 79375 h 165100"/>
                <a:gd name="connsiteX6" fmla="*/ 1041400 w 1111250"/>
                <a:gd name="connsiteY6" fmla="*/ 95250 h 165100"/>
                <a:gd name="connsiteX7" fmla="*/ 936625 w 1111250"/>
                <a:gd name="connsiteY7" fmla="*/ 120650 h 165100"/>
                <a:gd name="connsiteX8" fmla="*/ 936625 w 1111250"/>
                <a:gd name="connsiteY8" fmla="*/ 165100 h 165100"/>
                <a:gd name="connsiteX9" fmla="*/ 168275 w 1111250"/>
                <a:gd name="connsiteY9" fmla="*/ 165100 h 165100"/>
                <a:gd name="connsiteX10" fmla="*/ 168275 w 1111250"/>
                <a:gd name="connsiteY10" fmla="*/ 123825 h 165100"/>
                <a:gd name="connsiteX11" fmla="*/ 101600 w 1111250"/>
                <a:gd name="connsiteY11" fmla="*/ 101600 h 165100"/>
                <a:gd name="connsiteX12" fmla="*/ 63500 w 1111250"/>
                <a:gd name="connsiteY12" fmla="*/ 88900 h 165100"/>
                <a:gd name="connsiteX13" fmla="*/ 47625 w 1111250"/>
                <a:gd name="connsiteY13" fmla="*/ 76200 h 165100"/>
                <a:gd name="connsiteX14" fmla="*/ 34925 w 1111250"/>
                <a:gd name="connsiteY14" fmla="*/ 66675 h 165100"/>
                <a:gd name="connsiteX15" fmla="*/ 0 w 1111250"/>
                <a:gd name="connsiteY15" fmla="*/ 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0" h="165100">
                  <a:moveTo>
                    <a:pt x="0" y="0"/>
                  </a:moveTo>
                  <a:lnTo>
                    <a:pt x="1111250" y="0"/>
                  </a:lnTo>
                  <a:lnTo>
                    <a:pt x="1101725" y="47625"/>
                  </a:lnTo>
                  <a:lnTo>
                    <a:pt x="1092200" y="63500"/>
                  </a:lnTo>
                  <a:lnTo>
                    <a:pt x="1079500" y="73025"/>
                  </a:lnTo>
                  <a:lnTo>
                    <a:pt x="1063625" y="79375"/>
                  </a:lnTo>
                  <a:lnTo>
                    <a:pt x="1041400" y="95250"/>
                  </a:lnTo>
                  <a:lnTo>
                    <a:pt x="936625" y="120650"/>
                  </a:lnTo>
                  <a:lnTo>
                    <a:pt x="936625" y="165100"/>
                  </a:lnTo>
                  <a:lnTo>
                    <a:pt x="168275" y="165100"/>
                  </a:lnTo>
                  <a:lnTo>
                    <a:pt x="168275" y="123825"/>
                  </a:lnTo>
                  <a:lnTo>
                    <a:pt x="101600" y="101600"/>
                  </a:lnTo>
                  <a:lnTo>
                    <a:pt x="63500" y="88900"/>
                  </a:lnTo>
                  <a:lnTo>
                    <a:pt x="47625" y="76200"/>
                  </a:lnTo>
                  <a:lnTo>
                    <a:pt x="34925" y="66675"/>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06808" y="615083"/>
            <a:ext cx="2876372" cy="769441"/>
          </a:xfrm>
          <a:prstGeom prst="rect">
            <a:avLst/>
          </a:prstGeom>
          <a:noFill/>
        </p:spPr>
        <p:txBody>
          <a:bodyPr wrap="square">
            <a:spAutoFit/>
          </a:bodyPr>
          <a:lstStyle/>
          <a:p>
            <a:r>
              <a:rPr lang="zh-CN" altLang="en-US" sz="4400" b="1" dirty="0">
                <a:solidFill>
                  <a:schemeClr val="bg1"/>
                </a:solidFill>
                <a:latin typeface="+mn-ea"/>
              </a:rPr>
              <a:t>机器人</a:t>
            </a:r>
            <a:endParaRPr lang="zh-CN" altLang="en-US" sz="4400" b="1" dirty="0">
              <a:solidFill>
                <a:schemeClr val="bg1"/>
              </a:solidFill>
              <a:latin typeface="+mn-ea"/>
            </a:endParaRPr>
          </a:p>
        </p:txBody>
      </p:sp>
      <p:sp>
        <p:nvSpPr>
          <p:cNvPr id="5" name="文本框 4"/>
          <p:cNvSpPr txBox="1"/>
          <p:nvPr/>
        </p:nvSpPr>
        <p:spPr>
          <a:xfrm>
            <a:off x="2528322" y="522749"/>
            <a:ext cx="690883" cy="954107"/>
          </a:xfrm>
          <a:prstGeom prst="rect">
            <a:avLst/>
          </a:prstGeom>
          <a:noFill/>
        </p:spPr>
        <p:txBody>
          <a:bodyPr wrap="square">
            <a:spAutoFit/>
          </a:bodyPr>
          <a:lstStyle/>
          <a:p>
            <a:r>
              <a:rPr lang="zh-CN" altLang="en-US" sz="2800" b="1" dirty="0">
                <a:solidFill>
                  <a:schemeClr val="bg1"/>
                </a:solidFill>
                <a:latin typeface="+mn-ea"/>
              </a:rPr>
              <a:t>教育</a:t>
            </a:r>
            <a:endParaRPr lang="zh-CN" altLang="en-US" sz="2800" b="1" dirty="0">
              <a:solidFill>
                <a:schemeClr val="bg1"/>
              </a:solidFill>
              <a:latin typeface="+mn-ea"/>
            </a:endParaRPr>
          </a:p>
        </p:txBody>
      </p:sp>
      <p:sp>
        <p:nvSpPr>
          <p:cNvPr id="9" name="文本框 8"/>
          <p:cNvSpPr txBox="1"/>
          <p:nvPr/>
        </p:nvSpPr>
        <p:spPr>
          <a:xfrm>
            <a:off x="907283" y="2592872"/>
            <a:ext cx="4035569" cy="830997"/>
          </a:xfrm>
          <a:prstGeom prst="rect">
            <a:avLst/>
          </a:prstGeom>
          <a:noFill/>
        </p:spPr>
        <p:txBody>
          <a:bodyPr wrap="square">
            <a:spAutoFit/>
          </a:bodyPr>
          <a:lstStyle/>
          <a:p>
            <a:pPr algn="ctr"/>
            <a:r>
              <a:rPr lang="zh-CN" altLang="en-US" sz="4800" b="1" dirty="0">
                <a:solidFill>
                  <a:schemeClr val="bg1"/>
                </a:solidFill>
                <a:latin typeface="+mn-ea"/>
              </a:rPr>
              <a:t>硬件设计</a:t>
            </a:r>
            <a:endParaRPr lang="zh-CN" altLang="en-US" sz="4800" b="1" dirty="0">
              <a:solidFill>
                <a:schemeClr val="bg1"/>
              </a:solidFill>
              <a:latin typeface="+mn-ea"/>
            </a:endParaRPr>
          </a:p>
        </p:txBody>
      </p:sp>
      <p:sp>
        <p:nvSpPr>
          <p:cNvPr id="10" name="文本框 9"/>
          <p:cNvSpPr txBox="1"/>
          <p:nvPr/>
        </p:nvSpPr>
        <p:spPr>
          <a:xfrm>
            <a:off x="7100967" y="3494284"/>
            <a:ext cx="4035569" cy="830997"/>
          </a:xfrm>
          <a:prstGeom prst="rect">
            <a:avLst/>
          </a:prstGeom>
          <a:noFill/>
        </p:spPr>
        <p:txBody>
          <a:bodyPr wrap="square">
            <a:spAutoFit/>
          </a:bodyPr>
          <a:lstStyle/>
          <a:p>
            <a:pPr algn="ctr"/>
            <a:r>
              <a:rPr lang="zh-CN" altLang="en-US" sz="4800" b="1" dirty="0">
                <a:solidFill>
                  <a:schemeClr val="bg1"/>
                </a:solidFill>
                <a:latin typeface="+mn-ea"/>
              </a:rPr>
              <a:t>软件设计</a:t>
            </a:r>
            <a:endParaRPr lang="zh-CN" altLang="en-US" sz="4800" b="1" dirty="0">
              <a:solidFill>
                <a:schemeClr val="bg1"/>
              </a:solidFill>
              <a:latin typeface="+mn-ea"/>
            </a:endParaRPr>
          </a:p>
        </p:txBody>
      </p:sp>
      <p:grpSp>
        <p:nvGrpSpPr>
          <p:cNvPr id="11" name="组合 10"/>
          <p:cNvGrpSpPr/>
          <p:nvPr/>
        </p:nvGrpSpPr>
        <p:grpSpPr>
          <a:xfrm>
            <a:off x="5314950" y="2486025"/>
            <a:ext cx="1320800" cy="2473325"/>
            <a:chOff x="5314950" y="2486025"/>
            <a:chExt cx="1320800" cy="2473325"/>
          </a:xfrm>
          <a:solidFill>
            <a:schemeClr val="bg1"/>
          </a:solidFill>
        </p:grpSpPr>
        <p:sp>
          <p:nvSpPr>
            <p:cNvPr id="2" name="任意多边形: 形状 1"/>
            <p:cNvSpPr/>
            <p:nvPr/>
          </p:nvSpPr>
          <p:spPr>
            <a:xfrm>
              <a:off x="5314950" y="2613025"/>
              <a:ext cx="1320800" cy="2346325"/>
            </a:xfrm>
            <a:custGeom>
              <a:avLst/>
              <a:gdLst>
                <a:gd name="connsiteX0" fmla="*/ 0 w 1320800"/>
                <a:gd name="connsiteY0" fmla="*/ 2346325 h 2346325"/>
                <a:gd name="connsiteX1" fmla="*/ 1320800 w 1320800"/>
                <a:gd name="connsiteY1" fmla="*/ 2346325 h 2346325"/>
                <a:gd name="connsiteX2" fmla="*/ 1320800 w 1320800"/>
                <a:gd name="connsiteY2" fmla="*/ 2044700 h 2346325"/>
                <a:gd name="connsiteX3" fmla="*/ 1270000 w 1320800"/>
                <a:gd name="connsiteY3" fmla="*/ 1987550 h 2346325"/>
                <a:gd name="connsiteX4" fmla="*/ 844550 w 1320800"/>
                <a:gd name="connsiteY4" fmla="*/ 1895475 h 2346325"/>
                <a:gd name="connsiteX5" fmla="*/ 844550 w 1320800"/>
                <a:gd name="connsiteY5" fmla="*/ 1552575 h 2346325"/>
                <a:gd name="connsiteX6" fmla="*/ 777875 w 1320800"/>
                <a:gd name="connsiteY6" fmla="*/ 1552575 h 2346325"/>
                <a:gd name="connsiteX7" fmla="*/ 777875 w 1320800"/>
                <a:gd name="connsiteY7" fmla="*/ 1520825 h 2346325"/>
                <a:gd name="connsiteX8" fmla="*/ 752475 w 1320800"/>
                <a:gd name="connsiteY8" fmla="*/ 1520825 h 2346325"/>
                <a:gd name="connsiteX9" fmla="*/ 752475 w 1320800"/>
                <a:gd name="connsiteY9" fmla="*/ 1266825 h 2346325"/>
                <a:gd name="connsiteX10" fmla="*/ 723900 w 1320800"/>
                <a:gd name="connsiteY10" fmla="*/ 1266825 h 2346325"/>
                <a:gd name="connsiteX11" fmla="*/ 723900 w 1320800"/>
                <a:gd name="connsiteY11" fmla="*/ 419100 h 2346325"/>
                <a:gd name="connsiteX12" fmla="*/ 771525 w 1320800"/>
                <a:gd name="connsiteY12" fmla="*/ 419100 h 2346325"/>
                <a:gd name="connsiteX13" fmla="*/ 793750 w 1320800"/>
                <a:gd name="connsiteY13" fmla="*/ 419100 h 2346325"/>
                <a:gd name="connsiteX14" fmla="*/ 793750 w 1320800"/>
                <a:gd name="connsiteY14" fmla="*/ 327025 h 2346325"/>
                <a:gd name="connsiteX15" fmla="*/ 720725 w 1320800"/>
                <a:gd name="connsiteY15" fmla="*/ 327025 h 2346325"/>
                <a:gd name="connsiteX16" fmla="*/ 720725 w 1320800"/>
                <a:gd name="connsiteY16" fmla="*/ 0 h 2346325"/>
                <a:gd name="connsiteX17" fmla="*/ 596900 w 1320800"/>
                <a:gd name="connsiteY17" fmla="*/ 0 h 2346325"/>
                <a:gd name="connsiteX18" fmla="*/ 596900 w 1320800"/>
                <a:gd name="connsiteY18" fmla="*/ 330200 h 2346325"/>
                <a:gd name="connsiteX19" fmla="*/ 539750 w 1320800"/>
                <a:gd name="connsiteY19" fmla="*/ 330200 h 2346325"/>
                <a:gd name="connsiteX20" fmla="*/ 539750 w 1320800"/>
                <a:gd name="connsiteY20" fmla="*/ 422275 h 2346325"/>
                <a:gd name="connsiteX21" fmla="*/ 596900 w 1320800"/>
                <a:gd name="connsiteY21" fmla="*/ 422275 h 2346325"/>
                <a:gd name="connsiteX22" fmla="*/ 596900 w 1320800"/>
                <a:gd name="connsiteY22" fmla="*/ 1260475 h 2346325"/>
                <a:gd name="connsiteX23" fmla="*/ 571500 w 1320800"/>
                <a:gd name="connsiteY23" fmla="*/ 1260475 h 2346325"/>
                <a:gd name="connsiteX24" fmla="*/ 571500 w 1320800"/>
                <a:gd name="connsiteY24" fmla="*/ 1527175 h 2346325"/>
                <a:gd name="connsiteX25" fmla="*/ 542925 w 1320800"/>
                <a:gd name="connsiteY25" fmla="*/ 1527175 h 2346325"/>
                <a:gd name="connsiteX26" fmla="*/ 542925 w 1320800"/>
                <a:gd name="connsiteY26" fmla="*/ 1558925 h 2346325"/>
                <a:gd name="connsiteX27" fmla="*/ 492125 w 1320800"/>
                <a:gd name="connsiteY27" fmla="*/ 1558925 h 2346325"/>
                <a:gd name="connsiteX28" fmla="*/ 485775 w 1320800"/>
                <a:gd name="connsiteY28" fmla="*/ 1558925 h 2346325"/>
                <a:gd name="connsiteX29" fmla="*/ 485775 w 1320800"/>
                <a:gd name="connsiteY29" fmla="*/ 1882775 h 2346325"/>
                <a:gd name="connsiteX30" fmla="*/ 53975 w 1320800"/>
                <a:gd name="connsiteY30" fmla="*/ 1984375 h 2346325"/>
                <a:gd name="connsiteX31" fmla="*/ 0 w 1320800"/>
                <a:gd name="connsiteY31" fmla="*/ 2044700 h 2346325"/>
                <a:gd name="connsiteX32" fmla="*/ 0 w 1320800"/>
                <a:gd name="connsiteY32" fmla="*/ 2346325 h 23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0800" h="2346325">
                  <a:moveTo>
                    <a:pt x="0" y="2346325"/>
                  </a:moveTo>
                  <a:lnTo>
                    <a:pt x="1320800" y="2346325"/>
                  </a:lnTo>
                  <a:lnTo>
                    <a:pt x="1320800" y="2044700"/>
                  </a:lnTo>
                  <a:lnTo>
                    <a:pt x="1270000" y="1987550"/>
                  </a:lnTo>
                  <a:lnTo>
                    <a:pt x="844550" y="1895475"/>
                  </a:lnTo>
                  <a:lnTo>
                    <a:pt x="844550" y="1552575"/>
                  </a:lnTo>
                  <a:lnTo>
                    <a:pt x="777875" y="1552575"/>
                  </a:lnTo>
                  <a:lnTo>
                    <a:pt x="777875" y="1520825"/>
                  </a:lnTo>
                  <a:lnTo>
                    <a:pt x="752475" y="1520825"/>
                  </a:lnTo>
                  <a:lnTo>
                    <a:pt x="752475" y="1266825"/>
                  </a:lnTo>
                  <a:lnTo>
                    <a:pt x="723900" y="1266825"/>
                  </a:lnTo>
                  <a:lnTo>
                    <a:pt x="723900" y="419100"/>
                  </a:lnTo>
                  <a:lnTo>
                    <a:pt x="771525" y="419100"/>
                  </a:lnTo>
                  <a:lnTo>
                    <a:pt x="793750" y="419100"/>
                  </a:lnTo>
                  <a:lnTo>
                    <a:pt x="793750" y="327025"/>
                  </a:lnTo>
                  <a:lnTo>
                    <a:pt x="720725" y="327025"/>
                  </a:lnTo>
                  <a:lnTo>
                    <a:pt x="720725" y="0"/>
                  </a:lnTo>
                  <a:lnTo>
                    <a:pt x="596900" y="0"/>
                  </a:lnTo>
                  <a:lnTo>
                    <a:pt x="596900" y="330200"/>
                  </a:lnTo>
                  <a:lnTo>
                    <a:pt x="539750" y="330200"/>
                  </a:lnTo>
                  <a:lnTo>
                    <a:pt x="539750" y="422275"/>
                  </a:lnTo>
                  <a:lnTo>
                    <a:pt x="596900" y="422275"/>
                  </a:lnTo>
                  <a:lnTo>
                    <a:pt x="596900" y="1260475"/>
                  </a:lnTo>
                  <a:lnTo>
                    <a:pt x="571500" y="1260475"/>
                  </a:lnTo>
                  <a:lnTo>
                    <a:pt x="571500" y="1527175"/>
                  </a:lnTo>
                  <a:lnTo>
                    <a:pt x="542925" y="1527175"/>
                  </a:lnTo>
                  <a:lnTo>
                    <a:pt x="542925" y="1558925"/>
                  </a:lnTo>
                  <a:lnTo>
                    <a:pt x="492125" y="1558925"/>
                  </a:lnTo>
                  <a:lnTo>
                    <a:pt x="485775" y="1558925"/>
                  </a:lnTo>
                  <a:lnTo>
                    <a:pt x="485775" y="1882775"/>
                  </a:lnTo>
                  <a:lnTo>
                    <a:pt x="53975" y="1984375"/>
                  </a:lnTo>
                  <a:lnTo>
                    <a:pt x="0" y="2044700"/>
                  </a:lnTo>
                  <a:lnTo>
                    <a:pt x="0" y="2346325"/>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890503" y="2486025"/>
              <a:ext cx="169693" cy="16969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60196" y="2939430"/>
              <a:ext cx="94234" cy="9423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802992" y="2941018"/>
              <a:ext cx="94234" cy="9423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1210383">
            <a:off x="4712757" y="2682724"/>
            <a:ext cx="2533095" cy="169521"/>
            <a:chOff x="4703232" y="2682724"/>
            <a:chExt cx="2533095" cy="169521"/>
          </a:xfrm>
          <a:solidFill>
            <a:schemeClr val="bg1"/>
          </a:solidFill>
        </p:grpSpPr>
        <p:sp>
          <p:nvSpPr>
            <p:cNvPr id="12" name="矩形 11"/>
            <p:cNvSpPr/>
            <p:nvPr/>
          </p:nvSpPr>
          <p:spPr>
            <a:xfrm>
              <a:off x="4794249" y="2744806"/>
              <a:ext cx="2362200" cy="457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703232" y="2682724"/>
              <a:ext cx="167915" cy="16791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068412" y="2684330"/>
              <a:ext cx="167915" cy="16791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4315048" y="2395271"/>
            <a:ext cx="1111250" cy="1422400"/>
            <a:chOff x="4340225" y="3127375"/>
            <a:chExt cx="1111250" cy="1422400"/>
          </a:xfrm>
          <a:solidFill>
            <a:schemeClr val="bg1"/>
          </a:solidFill>
        </p:grpSpPr>
        <p:cxnSp>
          <p:nvCxnSpPr>
            <p:cNvPr id="17" name="直接连接符 16"/>
            <p:cNvCxnSpPr/>
            <p:nvPr/>
          </p:nvCxnSpPr>
          <p:spPr>
            <a:xfrm flipH="1">
              <a:off x="4340225" y="3127375"/>
              <a:ext cx="530922" cy="125730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4871147" y="3130550"/>
              <a:ext cx="564453" cy="125095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sp>
          <p:nvSpPr>
            <p:cNvPr id="20" name="任意多边形: 形状 19"/>
            <p:cNvSpPr/>
            <p:nvPr/>
          </p:nvSpPr>
          <p:spPr>
            <a:xfrm>
              <a:off x="4340225" y="4384675"/>
              <a:ext cx="1111250" cy="165100"/>
            </a:xfrm>
            <a:custGeom>
              <a:avLst/>
              <a:gdLst>
                <a:gd name="connsiteX0" fmla="*/ 0 w 1111250"/>
                <a:gd name="connsiteY0" fmla="*/ 0 h 165100"/>
                <a:gd name="connsiteX1" fmla="*/ 1111250 w 1111250"/>
                <a:gd name="connsiteY1" fmla="*/ 0 h 165100"/>
                <a:gd name="connsiteX2" fmla="*/ 1101725 w 1111250"/>
                <a:gd name="connsiteY2" fmla="*/ 47625 h 165100"/>
                <a:gd name="connsiteX3" fmla="*/ 1092200 w 1111250"/>
                <a:gd name="connsiteY3" fmla="*/ 63500 h 165100"/>
                <a:gd name="connsiteX4" fmla="*/ 1079500 w 1111250"/>
                <a:gd name="connsiteY4" fmla="*/ 73025 h 165100"/>
                <a:gd name="connsiteX5" fmla="*/ 1063625 w 1111250"/>
                <a:gd name="connsiteY5" fmla="*/ 79375 h 165100"/>
                <a:gd name="connsiteX6" fmla="*/ 1041400 w 1111250"/>
                <a:gd name="connsiteY6" fmla="*/ 95250 h 165100"/>
                <a:gd name="connsiteX7" fmla="*/ 936625 w 1111250"/>
                <a:gd name="connsiteY7" fmla="*/ 120650 h 165100"/>
                <a:gd name="connsiteX8" fmla="*/ 936625 w 1111250"/>
                <a:gd name="connsiteY8" fmla="*/ 165100 h 165100"/>
                <a:gd name="connsiteX9" fmla="*/ 168275 w 1111250"/>
                <a:gd name="connsiteY9" fmla="*/ 165100 h 165100"/>
                <a:gd name="connsiteX10" fmla="*/ 168275 w 1111250"/>
                <a:gd name="connsiteY10" fmla="*/ 123825 h 165100"/>
                <a:gd name="connsiteX11" fmla="*/ 101600 w 1111250"/>
                <a:gd name="connsiteY11" fmla="*/ 101600 h 165100"/>
                <a:gd name="connsiteX12" fmla="*/ 63500 w 1111250"/>
                <a:gd name="connsiteY12" fmla="*/ 88900 h 165100"/>
                <a:gd name="connsiteX13" fmla="*/ 47625 w 1111250"/>
                <a:gd name="connsiteY13" fmla="*/ 76200 h 165100"/>
                <a:gd name="connsiteX14" fmla="*/ 34925 w 1111250"/>
                <a:gd name="connsiteY14" fmla="*/ 66675 h 165100"/>
                <a:gd name="connsiteX15" fmla="*/ 0 w 1111250"/>
                <a:gd name="connsiteY15" fmla="*/ 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0" h="165100">
                  <a:moveTo>
                    <a:pt x="0" y="0"/>
                  </a:moveTo>
                  <a:lnTo>
                    <a:pt x="1111250" y="0"/>
                  </a:lnTo>
                  <a:lnTo>
                    <a:pt x="1101725" y="47625"/>
                  </a:lnTo>
                  <a:lnTo>
                    <a:pt x="1092200" y="63500"/>
                  </a:lnTo>
                  <a:lnTo>
                    <a:pt x="1079500" y="73025"/>
                  </a:lnTo>
                  <a:lnTo>
                    <a:pt x="1063625" y="79375"/>
                  </a:lnTo>
                  <a:lnTo>
                    <a:pt x="1041400" y="95250"/>
                  </a:lnTo>
                  <a:lnTo>
                    <a:pt x="936625" y="120650"/>
                  </a:lnTo>
                  <a:lnTo>
                    <a:pt x="936625" y="165100"/>
                  </a:lnTo>
                  <a:lnTo>
                    <a:pt x="168275" y="165100"/>
                  </a:lnTo>
                  <a:lnTo>
                    <a:pt x="168275" y="123825"/>
                  </a:lnTo>
                  <a:lnTo>
                    <a:pt x="101600" y="101600"/>
                  </a:lnTo>
                  <a:lnTo>
                    <a:pt x="63500" y="88900"/>
                  </a:lnTo>
                  <a:lnTo>
                    <a:pt x="47625" y="76200"/>
                  </a:lnTo>
                  <a:lnTo>
                    <a:pt x="34925" y="66675"/>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545342" y="3153461"/>
            <a:ext cx="1111250" cy="1422400"/>
            <a:chOff x="4340225" y="3127375"/>
            <a:chExt cx="1111250" cy="1422400"/>
          </a:xfrm>
          <a:solidFill>
            <a:schemeClr val="bg1"/>
          </a:solidFill>
        </p:grpSpPr>
        <p:cxnSp>
          <p:nvCxnSpPr>
            <p:cNvPr id="23" name="直接连接符 22"/>
            <p:cNvCxnSpPr/>
            <p:nvPr/>
          </p:nvCxnSpPr>
          <p:spPr>
            <a:xfrm flipH="1">
              <a:off x="4340225" y="3127375"/>
              <a:ext cx="530922" cy="125730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871147" y="3130550"/>
              <a:ext cx="564453" cy="125095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sp>
          <p:nvSpPr>
            <p:cNvPr id="25" name="任意多边形: 形状 24"/>
            <p:cNvSpPr/>
            <p:nvPr/>
          </p:nvSpPr>
          <p:spPr>
            <a:xfrm>
              <a:off x="4340225" y="4384675"/>
              <a:ext cx="1111250" cy="165100"/>
            </a:xfrm>
            <a:custGeom>
              <a:avLst/>
              <a:gdLst>
                <a:gd name="connsiteX0" fmla="*/ 0 w 1111250"/>
                <a:gd name="connsiteY0" fmla="*/ 0 h 165100"/>
                <a:gd name="connsiteX1" fmla="*/ 1111250 w 1111250"/>
                <a:gd name="connsiteY1" fmla="*/ 0 h 165100"/>
                <a:gd name="connsiteX2" fmla="*/ 1101725 w 1111250"/>
                <a:gd name="connsiteY2" fmla="*/ 47625 h 165100"/>
                <a:gd name="connsiteX3" fmla="*/ 1092200 w 1111250"/>
                <a:gd name="connsiteY3" fmla="*/ 63500 h 165100"/>
                <a:gd name="connsiteX4" fmla="*/ 1079500 w 1111250"/>
                <a:gd name="connsiteY4" fmla="*/ 73025 h 165100"/>
                <a:gd name="connsiteX5" fmla="*/ 1063625 w 1111250"/>
                <a:gd name="connsiteY5" fmla="*/ 79375 h 165100"/>
                <a:gd name="connsiteX6" fmla="*/ 1041400 w 1111250"/>
                <a:gd name="connsiteY6" fmla="*/ 95250 h 165100"/>
                <a:gd name="connsiteX7" fmla="*/ 936625 w 1111250"/>
                <a:gd name="connsiteY7" fmla="*/ 120650 h 165100"/>
                <a:gd name="connsiteX8" fmla="*/ 936625 w 1111250"/>
                <a:gd name="connsiteY8" fmla="*/ 165100 h 165100"/>
                <a:gd name="connsiteX9" fmla="*/ 168275 w 1111250"/>
                <a:gd name="connsiteY9" fmla="*/ 165100 h 165100"/>
                <a:gd name="connsiteX10" fmla="*/ 168275 w 1111250"/>
                <a:gd name="connsiteY10" fmla="*/ 123825 h 165100"/>
                <a:gd name="connsiteX11" fmla="*/ 101600 w 1111250"/>
                <a:gd name="connsiteY11" fmla="*/ 101600 h 165100"/>
                <a:gd name="connsiteX12" fmla="*/ 63500 w 1111250"/>
                <a:gd name="connsiteY12" fmla="*/ 88900 h 165100"/>
                <a:gd name="connsiteX13" fmla="*/ 47625 w 1111250"/>
                <a:gd name="connsiteY13" fmla="*/ 76200 h 165100"/>
                <a:gd name="connsiteX14" fmla="*/ 34925 w 1111250"/>
                <a:gd name="connsiteY14" fmla="*/ 66675 h 165100"/>
                <a:gd name="connsiteX15" fmla="*/ 0 w 1111250"/>
                <a:gd name="connsiteY15" fmla="*/ 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0" h="165100">
                  <a:moveTo>
                    <a:pt x="0" y="0"/>
                  </a:moveTo>
                  <a:lnTo>
                    <a:pt x="1111250" y="0"/>
                  </a:lnTo>
                  <a:lnTo>
                    <a:pt x="1101725" y="47625"/>
                  </a:lnTo>
                  <a:lnTo>
                    <a:pt x="1092200" y="63500"/>
                  </a:lnTo>
                  <a:lnTo>
                    <a:pt x="1079500" y="73025"/>
                  </a:lnTo>
                  <a:lnTo>
                    <a:pt x="1063625" y="79375"/>
                  </a:lnTo>
                  <a:lnTo>
                    <a:pt x="1041400" y="95250"/>
                  </a:lnTo>
                  <a:lnTo>
                    <a:pt x="936625" y="120650"/>
                  </a:lnTo>
                  <a:lnTo>
                    <a:pt x="936625" y="165100"/>
                  </a:lnTo>
                  <a:lnTo>
                    <a:pt x="168275" y="165100"/>
                  </a:lnTo>
                  <a:lnTo>
                    <a:pt x="168275" y="123825"/>
                  </a:lnTo>
                  <a:lnTo>
                    <a:pt x="101600" y="101600"/>
                  </a:lnTo>
                  <a:lnTo>
                    <a:pt x="63500" y="88900"/>
                  </a:lnTo>
                  <a:lnTo>
                    <a:pt x="47625" y="76200"/>
                  </a:lnTo>
                  <a:lnTo>
                    <a:pt x="34925" y="66675"/>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85692" y="615083"/>
            <a:ext cx="2876372" cy="769441"/>
          </a:xfrm>
          <a:prstGeom prst="rect">
            <a:avLst/>
          </a:prstGeom>
          <a:noFill/>
        </p:spPr>
        <p:txBody>
          <a:bodyPr wrap="square">
            <a:spAutoFit/>
          </a:bodyPr>
          <a:lstStyle/>
          <a:p>
            <a:r>
              <a:rPr lang="zh-CN" altLang="en-US" sz="4400" b="1" dirty="0">
                <a:solidFill>
                  <a:schemeClr val="bg1"/>
                </a:solidFill>
                <a:latin typeface="+mn-ea"/>
              </a:rPr>
              <a:t>机器人</a:t>
            </a:r>
            <a:endParaRPr lang="zh-CN" altLang="en-US" sz="4400" b="1" dirty="0">
              <a:solidFill>
                <a:schemeClr val="bg1"/>
              </a:solidFill>
              <a:latin typeface="+mn-ea"/>
            </a:endParaRPr>
          </a:p>
        </p:txBody>
      </p:sp>
      <p:sp>
        <p:nvSpPr>
          <p:cNvPr id="5" name="文本框 4"/>
          <p:cNvSpPr txBox="1"/>
          <p:nvPr/>
        </p:nvSpPr>
        <p:spPr>
          <a:xfrm>
            <a:off x="-964178" y="522749"/>
            <a:ext cx="690883" cy="954107"/>
          </a:xfrm>
          <a:prstGeom prst="rect">
            <a:avLst/>
          </a:prstGeom>
          <a:noFill/>
        </p:spPr>
        <p:txBody>
          <a:bodyPr wrap="square">
            <a:spAutoFit/>
          </a:bodyPr>
          <a:lstStyle/>
          <a:p>
            <a:r>
              <a:rPr lang="zh-CN" altLang="en-US" sz="2800" b="1" dirty="0">
                <a:solidFill>
                  <a:schemeClr val="bg1"/>
                </a:solidFill>
                <a:latin typeface="+mn-ea"/>
              </a:rPr>
              <a:t>教育</a:t>
            </a:r>
            <a:endParaRPr lang="zh-CN" altLang="en-US" sz="2800" b="1" dirty="0">
              <a:solidFill>
                <a:schemeClr val="bg1"/>
              </a:solidFill>
              <a:latin typeface="+mn-ea"/>
            </a:endParaRPr>
          </a:p>
        </p:txBody>
      </p:sp>
      <p:sp>
        <p:nvSpPr>
          <p:cNvPr id="9" name="文本框 8"/>
          <p:cNvSpPr txBox="1"/>
          <p:nvPr/>
        </p:nvSpPr>
        <p:spPr>
          <a:xfrm>
            <a:off x="2356580" y="1957930"/>
            <a:ext cx="1073917" cy="3046988"/>
          </a:xfrm>
          <a:prstGeom prst="rect">
            <a:avLst/>
          </a:prstGeom>
          <a:noFill/>
        </p:spPr>
        <p:txBody>
          <a:bodyPr wrap="square">
            <a:spAutoFit/>
          </a:bodyPr>
          <a:lstStyle/>
          <a:p>
            <a:pPr algn="ctr"/>
            <a:r>
              <a:rPr lang="zh-CN" altLang="en-US" sz="4800" b="1" dirty="0">
                <a:solidFill>
                  <a:schemeClr val="bg1"/>
                </a:solidFill>
                <a:latin typeface="+mn-ea"/>
              </a:rPr>
              <a:t>硬件设计</a:t>
            </a:r>
            <a:endParaRPr lang="zh-CN" altLang="en-US" sz="4800" b="1" dirty="0">
              <a:solidFill>
                <a:schemeClr val="bg1"/>
              </a:solidFill>
              <a:latin typeface="+mn-ea"/>
            </a:endParaRPr>
          </a:p>
        </p:txBody>
      </p:sp>
      <p:sp>
        <p:nvSpPr>
          <p:cNvPr id="10" name="文本框 9"/>
          <p:cNvSpPr txBox="1"/>
          <p:nvPr/>
        </p:nvSpPr>
        <p:spPr>
          <a:xfrm>
            <a:off x="16448167" y="3691885"/>
            <a:ext cx="4035569" cy="830997"/>
          </a:xfrm>
          <a:prstGeom prst="rect">
            <a:avLst/>
          </a:prstGeom>
          <a:noFill/>
        </p:spPr>
        <p:txBody>
          <a:bodyPr wrap="square">
            <a:spAutoFit/>
          </a:bodyPr>
          <a:lstStyle/>
          <a:p>
            <a:pPr algn="ctr"/>
            <a:r>
              <a:rPr lang="zh-CN" altLang="en-US" sz="4800" b="1" dirty="0">
                <a:solidFill>
                  <a:schemeClr val="bg1"/>
                </a:solidFill>
                <a:latin typeface="+mn-ea"/>
              </a:rPr>
              <a:t>软件设计</a:t>
            </a:r>
            <a:endParaRPr lang="zh-CN" altLang="en-US" sz="4800" b="1" dirty="0">
              <a:solidFill>
                <a:schemeClr val="bg1"/>
              </a:solidFill>
              <a:latin typeface="+mn-ea"/>
            </a:endParaRPr>
          </a:p>
        </p:txBody>
      </p:sp>
      <p:grpSp>
        <p:nvGrpSpPr>
          <p:cNvPr id="11" name="组合 10"/>
          <p:cNvGrpSpPr/>
          <p:nvPr/>
        </p:nvGrpSpPr>
        <p:grpSpPr>
          <a:xfrm>
            <a:off x="14662150" y="2683626"/>
            <a:ext cx="1320800" cy="2473325"/>
            <a:chOff x="5314950" y="2486025"/>
            <a:chExt cx="1320800" cy="2473325"/>
          </a:xfrm>
          <a:solidFill>
            <a:schemeClr val="bg1"/>
          </a:solidFill>
        </p:grpSpPr>
        <p:sp>
          <p:nvSpPr>
            <p:cNvPr id="2" name="任意多边形: 形状 1"/>
            <p:cNvSpPr/>
            <p:nvPr/>
          </p:nvSpPr>
          <p:spPr>
            <a:xfrm>
              <a:off x="5314950" y="2613025"/>
              <a:ext cx="1320800" cy="2346325"/>
            </a:xfrm>
            <a:custGeom>
              <a:avLst/>
              <a:gdLst>
                <a:gd name="connsiteX0" fmla="*/ 0 w 1320800"/>
                <a:gd name="connsiteY0" fmla="*/ 2346325 h 2346325"/>
                <a:gd name="connsiteX1" fmla="*/ 1320800 w 1320800"/>
                <a:gd name="connsiteY1" fmla="*/ 2346325 h 2346325"/>
                <a:gd name="connsiteX2" fmla="*/ 1320800 w 1320800"/>
                <a:gd name="connsiteY2" fmla="*/ 2044700 h 2346325"/>
                <a:gd name="connsiteX3" fmla="*/ 1270000 w 1320800"/>
                <a:gd name="connsiteY3" fmla="*/ 1987550 h 2346325"/>
                <a:gd name="connsiteX4" fmla="*/ 844550 w 1320800"/>
                <a:gd name="connsiteY4" fmla="*/ 1895475 h 2346325"/>
                <a:gd name="connsiteX5" fmla="*/ 844550 w 1320800"/>
                <a:gd name="connsiteY5" fmla="*/ 1552575 h 2346325"/>
                <a:gd name="connsiteX6" fmla="*/ 777875 w 1320800"/>
                <a:gd name="connsiteY6" fmla="*/ 1552575 h 2346325"/>
                <a:gd name="connsiteX7" fmla="*/ 777875 w 1320800"/>
                <a:gd name="connsiteY7" fmla="*/ 1520825 h 2346325"/>
                <a:gd name="connsiteX8" fmla="*/ 752475 w 1320800"/>
                <a:gd name="connsiteY8" fmla="*/ 1520825 h 2346325"/>
                <a:gd name="connsiteX9" fmla="*/ 752475 w 1320800"/>
                <a:gd name="connsiteY9" fmla="*/ 1266825 h 2346325"/>
                <a:gd name="connsiteX10" fmla="*/ 723900 w 1320800"/>
                <a:gd name="connsiteY10" fmla="*/ 1266825 h 2346325"/>
                <a:gd name="connsiteX11" fmla="*/ 723900 w 1320800"/>
                <a:gd name="connsiteY11" fmla="*/ 419100 h 2346325"/>
                <a:gd name="connsiteX12" fmla="*/ 771525 w 1320800"/>
                <a:gd name="connsiteY12" fmla="*/ 419100 h 2346325"/>
                <a:gd name="connsiteX13" fmla="*/ 793750 w 1320800"/>
                <a:gd name="connsiteY13" fmla="*/ 419100 h 2346325"/>
                <a:gd name="connsiteX14" fmla="*/ 793750 w 1320800"/>
                <a:gd name="connsiteY14" fmla="*/ 327025 h 2346325"/>
                <a:gd name="connsiteX15" fmla="*/ 720725 w 1320800"/>
                <a:gd name="connsiteY15" fmla="*/ 327025 h 2346325"/>
                <a:gd name="connsiteX16" fmla="*/ 720725 w 1320800"/>
                <a:gd name="connsiteY16" fmla="*/ 0 h 2346325"/>
                <a:gd name="connsiteX17" fmla="*/ 596900 w 1320800"/>
                <a:gd name="connsiteY17" fmla="*/ 0 h 2346325"/>
                <a:gd name="connsiteX18" fmla="*/ 596900 w 1320800"/>
                <a:gd name="connsiteY18" fmla="*/ 330200 h 2346325"/>
                <a:gd name="connsiteX19" fmla="*/ 539750 w 1320800"/>
                <a:gd name="connsiteY19" fmla="*/ 330200 h 2346325"/>
                <a:gd name="connsiteX20" fmla="*/ 539750 w 1320800"/>
                <a:gd name="connsiteY20" fmla="*/ 422275 h 2346325"/>
                <a:gd name="connsiteX21" fmla="*/ 596900 w 1320800"/>
                <a:gd name="connsiteY21" fmla="*/ 422275 h 2346325"/>
                <a:gd name="connsiteX22" fmla="*/ 596900 w 1320800"/>
                <a:gd name="connsiteY22" fmla="*/ 1260475 h 2346325"/>
                <a:gd name="connsiteX23" fmla="*/ 571500 w 1320800"/>
                <a:gd name="connsiteY23" fmla="*/ 1260475 h 2346325"/>
                <a:gd name="connsiteX24" fmla="*/ 571500 w 1320800"/>
                <a:gd name="connsiteY24" fmla="*/ 1527175 h 2346325"/>
                <a:gd name="connsiteX25" fmla="*/ 542925 w 1320800"/>
                <a:gd name="connsiteY25" fmla="*/ 1527175 h 2346325"/>
                <a:gd name="connsiteX26" fmla="*/ 542925 w 1320800"/>
                <a:gd name="connsiteY26" fmla="*/ 1558925 h 2346325"/>
                <a:gd name="connsiteX27" fmla="*/ 492125 w 1320800"/>
                <a:gd name="connsiteY27" fmla="*/ 1558925 h 2346325"/>
                <a:gd name="connsiteX28" fmla="*/ 485775 w 1320800"/>
                <a:gd name="connsiteY28" fmla="*/ 1558925 h 2346325"/>
                <a:gd name="connsiteX29" fmla="*/ 485775 w 1320800"/>
                <a:gd name="connsiteY29" fmla="*/ 1882775 h 2346325"/>
                <a:gd name="connsiteX30" fmla="*/ 53975 w 1320800"/>
                <a:gd name="connsiteY30" fmla="*/ 1984375 h 2346325"/>
                <a:gd name="connsiteX31" fmla="*/ 0 w 1320800"/>
                <a:gd name="connsiteY31" fmla="*/ 2044700 h 2346325"/>
                <a:gd name="connsiteX32" fmla="*/ 0 w 1320800"/>
                <a:gd name="connsiteY32" fmla="*/ 2346325 h 23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0800" h="2346325">
                  <a:moveTo>
                    <a:pt x="0" y="2346325"/>
                  </a:moveTo>
                  <a:lnTo>
                    <a:pt x="1320800" y="2346325"/>
                  </a:lnTo>
                  <a:lnTo>
                    <a:pt x="1320800" y="2044700"/>
                  </a:lnTo>
                  <a:lnTo>
                    <a:pt x="1270000" y="1987550"/>
                  </a:lnTo>
                  <a:lnTo>
                    <a:pt x="844550" y="1895475"/>
                  </a:lnTo>
                  <a:lnTo>
                    <a:pt x="844550" y="1552575"/>
                  </a:lnTo>
                  <a:lnTo>
                    <a:pt x="777875" y="1552575"/>
                  </a:lnTo>
                  <a:lnTo>
                    <a:pt x="777875" y="1520825"/>
                  </a:lnTo>
                  <a:lnTo>
                    <a:pt x="752475" y="1520825"/>
                  </a:lnTo>
                  <a:lnTo>
                    <a:pt x="752475" y="1266825"/>
                  </a:lnTo>
                  <a:lnTo>
                    <a:pt x="723900" y="1266825"/>
                  </a:lnTo>
                  <a:lnTo>
                    <a:pt x="723900" y="419100"/>
                  </a:lnTo>
                  <a:lnTo>
                    <a:pt x="771525" y="419100"/>
                  </a:lnTo>
                  <a:lnTo>
                    <a:pt x="793750" y="419100"/>
                  </a:lnTo>
                  <a:lnTo>
                    <a:pt x="793750" y="327025"/>
                  </a:lnTo>
                  <a:lnTo>
                    <a:pt x="720725" y="327025"/>
                  </a:lnTo>
                  <a:lnTo>
                    <a:pt x="720725" y="0"/>
                  </a:lnTo>
                  <a:lnTo>
                    <a:pt x="596900" y="0"/>
                  </a:lnTo>
                  <a:lnTo>
                    <a:pt x="596900" y="330200"/>
                  </a:lnTo>
                  <a:lnTo>
                    <a:pt x="539750" y="330200"/>
                  </a:lnTo>
                  <a:lnTo>
                    <a:pt x="539750" y="422275"/>
                  </a:lnTo>
                  <a:lnTo>
                    <a:pt x="596900" y="422275"/>
                  </a:lnTo>
                  <a:lnTo>
                    <a:pt x="596900" y="1260475"/>
                  </a:lnTo>
                  <a:lnTo>
                    <a:pt x="571500" y="1260475"/>
                  </a:lnTo>
                  <a:lnTo>
                    <a:pt x="571500" y="1527175"/>
                  </a:lnTo>
                  <a:lnTo>
                    <a:pt x="542925" y="1527175"/>
                  </a:lnTo>
                  <a:lnTo>
                    <a:pt x="542925" y="1558925"/>
                  </a:lnTo>
                  <a:lnTo>
                    <a:pt x="492125" y="1558925"/>
                  </a:lnTo>
                  <a:lnTo>
                    <a:pt x="485775" y="1558925"/>
                  </a:lnTo>
                  <a:lnTo>
                    <a:pt x="485775" y="1882775"/>
                  </a:lnTo>
                  <a:lnTo>
                    <a:pt x="53975" y="1984375"/>
                  </a:lnTo>
                  <a:lnTo>
                    <a:pt x="0" y="2044700"/>
                  </a:lnTo>
                  <a:lnTo>
                    <a:pt x="0" y="2346325"/>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890503" y="2486025"/>
              <a:ext cx="169693" cy="16969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60196" y="2939430"/>
              <a:ext cx="94234" cy="9423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802992" y="2941018"/>
              <a:ext cx="94234" cy="9423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rot="1210383">
            <a:off x="14059957" y="2880325"/>
            <a:ext cx="2533095" cy="169521"/>
            <a:chOff x="4703232" y="2682724"/>
            <a:chExt cx="2533095" cy="169521"/>
          </a:xfrm>
          <a:solidFill>
            <a:schemeClr val="bg1"/>
          </a:solidFill>
        </p:grpSpPr>
        <p:sp>
          <p:nvSpPr>
            <p:cNvPr id="12" name="矩形 11"/>
            <p:cNvSpPr/>
            <p:nvPr/>
          </p:nvSpPr>
          <p:spPr>
            <a:xfrm>
              <a:off x="4794249" y="2744806"/>
              <a:ext cx="2362200" cy="457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703232" y="2682724"/>
              <a:ext cx="167915" cy="16791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068412" y="2684330"/>
              <a:ext cx="167915" cy="16791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3662248" y="2592872"/>
            <a:ext cx="1111250" cy="1422400"/>
            <a:chOff x="4340225" y="3127375"/>
            <a:chExt cx="1111250" cy="1422400"/>
          </a:xfrm>
          <a:solidFill>
            <a:schemeClr val="bg1"/>
          </a:solidFill>
        </p:grpSpPr>
        <p:cxnSp>
          <p:nvCxnSpPr>
            <p:cNvPr id="17" name="直接连接符 16"/>
            <p:cNvCxnSpPr/>
            <p:nvPr/>
          </p:nvCxnSpPr>
          <p:spPr>
            <a:xfrm flipH="1">
              <a:off x="4340225" y="3127375"/>
              <a:ext cx="530922" cy="125730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4871147" y="3130550"/>
              <a:ext cx="564453" cy="125095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sp>
          <p:nvSpPr>
            <p:cNvPr id="20" name="任意多边形: 形状 19"/>
            <p:cNvSpPr/>
            <p:nvPr/>
          </p:nvSpPr>
          <p:spPr>
            <a:xfrm>
              <a:off x="4340225" y="4384675"/>
              <a:ext cx="1111250" cy="165100"/>
            </a:xfrm>
            <a:custGeom>
              <a:avLst/>
              <a:gdLst>
                <a:gd name="connsiteX0" fmla="*/ 0 w 1111250"/>
                <a:gd name="connsiteY0" fmla="*/ 0 h 165100"/>
                <a:gd name="connsiteX1" fmla="*/ 1111250 w 1111250"/>
                <a:gd name="connsiteY1" fmla="*/ 0 h 165100"/>
                <a:gd name="connsiteX2" fmla="*/ 1101725 w 1111250"/>
                <a:gd name="connsiteY2" fmla="*/ 47625 h 165100"/>
                <a:gd name="connsiteX3" fmla="*/ 1092200 w 1111250"/>
                <a:gd name="connsiteY3" fmla="*/ 63500 h 165100"/>
                <a:gd name="connsiteX4" fmla="*/ 1079500 w 1111250"/>
                <a:gd name="connsiteY4" fmla="*/ 73025 h 165100"/>
                <a:gd name="connsiteX5" fmla="*/ 1063625 w 1111250"/>
                <a:gd name="connsiteY5" fmla="*/ 79375 h 165100"/>
                <a:gd name="connsiteX6" fmla="*/ 1041400 w 1111250"/>
                <a:gd name="connsiteY6" fmla="*/ 95250 h 165100"/>
                <a:gd name="connsiteX7" fmla="*/ 936625 w 1111250"/>
                <a:gd name="connsiteY7" fmla="*/ 120650 h 165100"/>
                <a:gd name="connsiteX8" fmla="*/ 936625 w 1111250"/>
                <a:gd name="connsiteY8" fmla="*/ 165100 h 165100"/>
                <a:gd name="connsiteX9" fmla="*/ 168275 w 1111250"/>
                <a:gd name="connsiteY9" fmla="*/ 165100 h 165100"/>
                <a:gd name="connsiteX10" fmla="*/ 168275 w 1111250"/>
                <a:gd name="connsiteY10" fmla="*/ 123825 h 165100"/>
                <a:gd name="connsiteX11" fmla="*/ 101600 w 1111250"/>
                <a:gd name="connsiteY11" fmla="*/ 101600 h 165100"/>
                <a:gd name="connsiteX12" fmla="*/ 63500 w 1111250"/>
                <a:gd name="connsiteY12" fmla="*/ 88900 h 165100"/>
                <a:gd name="connsiteX13" fmla="*/ 47625 w 1111250"/>
                <a:gd name="connsiteY13" fmla="*/ 76200 h 165100"/>
                <a:gd name="connsiteX14" fmla="*/ 34925 w 1111250"/>
                <a:gd name="connsiteY14" fmla="*/ 66675 h 165100"/>
                <a:gd name="connsiteX15" fmla="*/ 0 w 1111250"/>
                <a:gd name="connsiteY15" fmla="*/ 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0" h="165100">
                  <a:moveTo>
                    <a:pt x="0" y="0"/>
                  </a:moveTo>
                  <a:lnTo>
                    <a:pt x="1111250" y="0"/>
                  </a:lnTo>
                  <a:lnTo>
                    <a:pt x="1101725" y="47625"/>
                  </a:lnTo>
                  <a:lnTo>
                    <a:pt x="1092200" y="63500"/>
                  </a:lnTo>
                  <a:lnTo>
                    <a:pt x="1079500" y="73025"/>
                  </a:lnTo>
                  <a:lnTo>
                    <a:pt x="1063625" y="79375"/>
                  </a:lnTo>
                  <a:lnTo>
                    <a:pt x="1041400" y="95250"/>
                  </a:lnTo>
                  <a:lnTo>
                    <a:pt x="936625" y="120650"/>
                  </a:lnTo>
                  <a:lnTo>
                    <a:pt x="936625" y="165100"/>
                  </a:lnTo>
                  <a:lnTo>
                    <a:pt x="168275" y="165100"/>
                  </a:lnTo>
                  <a:lnTo>
                    <a:pt x="168275" y="123825"/>
                  </a:lnTo>
                  <a:lnTo>
                    <a:pt x="101600" y="101600"/>
                  </a:lnTo>
                  <a:lnTo>
                    <a:pt x="63500" y="88900"/>
                  </a:lnTo>
                  <a:lnTo>
                    <a:pt x="47625" y="76200"/>
                  </a:lnTo>
                  <a:lnTo>
                    <a:pt x="34925" y="66675"/>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5892542" y="3351062"/>
            <a:ext cx="1111250" cy="1422400"/>
            <a:chOff x="4340225" y="3127375"/>
            <a:chExt cx="1111250" cy="1422400"/>
          </a:xfrm>
          <a:solidFill>
            <a:schemeClr val="bg1"/>
          </a:solidFill>
        </p:grpSpPr>
        <p:cxnSp>
          <p:nvCxnSpPr>
            <p:cNvPr id="23" name="直接连接符 22"/>
            <p:cNvCxnSpPr/>
            <p:nvPr/>
          </p:nvCxnSpPr>
          <p:spPr>
            <a:xfrm flipH="1">
              <a:off x="4340225" y="3127375"/>
              <a:ext cx="530922" cy="125730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871147" y="3130550"/>
              <a:ext cx="564453" cy="1250950"/>
            </a:xfrm>
            <a:prstGeom prst="line">
              <a:avLst/>
            </a:prstGeom>
            <a:grpFill/>
            <a:ln>
              <a:solidFill>
                <a:schemeClr val="bg1"/>
              </a:solidFill>
            </a:ln>
          </p:spPr>
          <p:style>
            <a:lnRef idx="1">
              <a:schemeClr val="dk1"/>
            </a:lnRef>
            <a:fillRef idx="0">
              <a:schemeClr val="dk1"/>
            </a:fillRef>
            <a:effectRef idx="0">
              <a:schemeClr val="dk1"/>
            </a:effectRef>
            <a:fontRef idx="minor">
              <a:schemeClr val="tx1"/>
            </a:fontRef>
          </p:style>
        </p:cxnSp>
        <p:sp>
          <p:nvSpPr>
            <p:cNvPr id="25" name="任意多边形: 形状 24"/>
            <p:cNvSpPr/>
            <p:nvPr/>
          </p:nvSpPr>
          <p:spPr>
            <a:xfrm>
              <a:off x="4340225" y="4384675"/>
              <a:ext cx="1111250" cy="165100"/>
            </a:xfrm>
            <a:custGeom>
              <a:avLst/>
              <a:gdLst>
                <a:gd name="connsiteX0" fmla="*/ 0 w 1111250"/>
                <a:gd name="connsiteY0" fmla="*/ 0 h 165100"/>
                <a:gd name="connsiteX1" fmla="*/ 1111250 w 1111250"/>
                <a:gd name="connsiteY1" fmla="*/ 0 h 165100"/>
                <a:gd name="connsiteX2" fmla="*/ 1101725 w 1111250"/>
                <a:gd name="connsiteY2" fmla="*/ 47625 h 165100"/>
                <a:gd name="connsiteX3" fmla="*/ 1092200 w 1111250"/>
                <a:gd name="connsiteY3" fmla="*/ 63500 h 165100"/>
                <a:gd name="connsiteX4" fmla="*/ 1079500 w 1111250"/>
                <a:gd name="connsiteY4" fmla="*/ 73025 h 165100"/>
                <a:gd name="connsiteX5" fmla="*/ 1063625 w 1111250"/>
                <a:gd name="connsiteY5" fmla="*/ 79375 h 165100"/>
                <a:gd name="connsiteX6" fmla="*/ 1041400 w 1111250"/>
                <a:gd name="connsiteY6" fmla="*/ 95250 h 165100"/>
                <a:gd name="connsiteX7" fmla="*/ 936625 w 1111250"/>
                <a:gd name="connsiteY7" fmla="*/ 120650 h 165100"/>
                <a:gd name="connsiteX8" fmla="*/ 936625 w 1111250"/>
                <a:gd name="connsiteY8" fmla="*/ 165100 h 165100"/>
                <a:gd name="connsiteX9" fmla="*/ 168275 w 1111250"/>
                <a:gd name="connsiteY9" fmla="*/ 165100 h 165100"/>
                <a:gd name="connsiteX10" fmla="*/ 168275 w 1111250"/>
                <a:gd name="connsiteY10" fmla="*/ 123825 h 165100"/>
                <a:gd name="connsiteX11" fmla="*/ 101600 w 1111250"/>
                <a:gd name="connsiteY11" fmla="*/ 101600 h 165100"/>
                <a:gd name="connsiteX12" fmla="*/ 63500 w 1111250"/>
                <a:gd name="connsiteY12" fmla="*/ 88900 h 165100"/>
                <a:gd name="connsiteX13" fmla="*/ 47625 w 1111250"/>
                <a:gd name="connsiteY13" fmla="*/ 76200 h 165100"/>
                <a:gd name="connsiteX14" fmla="*/ 34925 w 1111250"/>
                <a:gd name="connsiteY14" fmla="*/ 66675 h 165100"/>
                <a:gd name="connsiteX15" fmla="*/ 0 w 1111250"/>
                <a:gd name="connsiteY15" fmla="*/ 0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0" h="165100">
                  <a:moveTo>
                    <a:pt x="0" y="0"/>
                  </a:moveTo>
                  <a:lnTo>
                    <a:pt x="1111250" y="0"/>
                  </a:lnTo>
                  <a:lnTo>
                    <a:pt x="1101725" y="47625"/>
                  </a:lnTo>
                  <a:lnTo>
                    <a:pt x="1092200" y="63500"/>
                  </a:lnTo>
                  <a:lnTo>
                    <a:pt x="1079500" y="73025"/>
                  </a:lnTo>
                  <a:lnTo>
                    <a:pt x="1063625" y="79375"/>
                  </a:lnTo>
                  <a:lnTo>
                    <a:pt x="1041400" y="95250"/>
                  </a:lnTo>
                  <a:lnTo>
                    <a:pt x="936625" y="120650"/>
                  </a:lnTo>
                  <a:lnTo>
                    <a:pt x="936625" y="165100"/>
                  </a:lnTo>
                  <a:lnTo>
                    <a:pt x="168275" y="165100"/>
                  </a:lnTo>
                  <a:lnTo>
                    <a:pt x="168275" y="123825"/>
                  </a:lnTo>
                  <a:lnTo>
                    <a:pt x="101600" y="101600"/>
                  </a:lnTo>
                  <a:lnTo>
                    <a:pt x="63500" y="88900"/>
                  </a:lnTo>
                  <a:lnTo>
                    <a:pt x="47625" y="76200"/>
                  </a:lnTo>
                  <a:lnTo>
                    <a:pt x="34925" y="66675"/>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530367" y="2797064"/>
            <a:ext cx="4892575" cy="1107996"/>
          </a:xfrm>
          <a:prstGeom prst="rect">
            <a:avLst/>
          </a:prstGeom>
          <a:noFill/>
        </p:spPr>
        <p:txBody>
          <a:bodyPr wrap="square">
            <a:spAutoFit/>
          </a:bodyPr>
          <a:lstStyle/>
          <a:p>
            <a:pPr algn="ctr"/>
            <a:r>
              <a:rPr lang="zh-CN" altLang="en-US" sz="6600" b="1" dirty="0">
                <a:solidFill>
                  <a:schemeClr val="bg1"/>
                </a:solidFill>
                <a:latin typeface="+mn-ea"/>
              </a:rPr>
              <a:t>嵌入式开发</a:t>
            </a:r>
            <a:endParaRPr lang="zh-CN" altLang="en-US" sz="6600" b="1" dirty="0">
              <a:solidFill>
                <a:schemeClr val="bg1"/>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 name="Docer Falling Dust PPT demo"/>
          <p:cNvSpPr txBox="1"/>
          <p:nvPr/>
        </p:nvSpPr>
        <p:spPr>
          <a:xfrm>
            <a:off x="4590863" y="561493"/>
            <a:ext cx="3129900" cy="461664"/>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latin typeface="+mn-ea"/>
              </a:rPr>
              <a:t>项目概述</a:t>
            </a:r>
            <a:endParaRPr lang="zh-CN" altLang="en-US" sz="2400" b="1" dirty="0">
              <a:solidFill>
                <a:schemeClr val="bg1"/>
              </a:solidFill>
              <a:latin typeface="+mn-ea"/>
            </a:endParaRPr>
          </a:p>
        </p:txBody>
      </p:sp>
      <p:sp>
        <p:nvSpPr>
          <p:cNvPr id="35" name="矩形 34"/>
          <p:cNvSpPr/>
          <p:nvPr/>
        </p:nvSpPr>
        <p:spPr>
          <a:xfrm>
            <a:off x="7420461" y="2522577"/>
            <a:ext cx="2990484" cy="866140"/>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自研</a:t>
            </a:r>
            <a:r>
              <a:rPr lang="en-US" altLang="zh-CN"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慧眼</a:t>
            </a:r>
            <a:r>
              <a:rPr lang="en-US" altLang="zh-CN"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嵌入式开发硬件学习平台，使用</a:t>
            </a:r>
            <a:r>
              <a:rPr lang="en-US" altLang="zh-CN"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ESP32</a:t>
            </a:r>
            <a:r>
              <a:rPr lang="zh-CN" altLang="en-US"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适合中学阶段学生</a:t>
            </a:r>
            <a:r>
              <a:rPr lang="zh-CN" altLang="en-US"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学习。</a:t>
            </a:r>
            <a:endParaRPr lang="en-US" altLang="zh-CN"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6" name="矩形 35"/>
          <p:cNvSpPr/>
          <p:nvPr/>
        </p:nvSpPr>
        <p:spPr>
          <a:xfrm>
            <a:off x="7420461" y="2092203"/>
            <a:ext cx="2359797" cy="430374"/>
          </a:xfrm>
          <a:prstGeom prst="rect">
            <a:avLst/>
          </a:prstGeom>
        </p:spPr>
        <p:txBody>
          <a:bodyPr wrap="square">
            <a:spAutoFit/>
          </a:bodyPr>
          <a:lstStyle/>
          <a:p>
            <a:pPr>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硬件学习平台研发</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7" name="椭圆 36"/>
          <p:cNvSpPr/>
          <p:nvPr/>
        </p:nvSpPr>
        <p:spPr>
          <a:xfrm>
            <a:off x="6022614" y="2160395"/>
            <a:ext cx="1153822" cy="1153822"/>
          </a:xfrm>
          <a:prstGeom prst="ellipse">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椭圆 38"/>
          <p:cNvSpPr/>
          <p:nvPr/>
        </p:nvSpPr>
        <p:spPr>
          <a:xfrm>
            <a:off x="6022614" y="4008553"/>
            <a:ext cx="1153822" cy="1153822"/>
          </a:xfrm>
          <a:prstGeom prst="ellipse">
            <a:avLst/>
          </a:prstGeom>
          <a:noFill/>
          <a:ln w="28575">
            <a:gradFill flip="none" rotWithShape="1">
              <a:gsLst>
                <a:gs pos="0">
                  <a:schemeClr val="accent1"/>
                </a:gs>
                <a:gs pos="100000">
                  <a:schemeClr val="accent3"/>
                </a:gs>
                <a:gs pos="50000">
                  <a:schemeClr val="accent2"/>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矩形 41"/>
          <p:cNvSpPr/>
          <p:nvPr/>
        </p:nvSpPr>
        <p:spPr>
          <a:xfrm>
            <a:off x="7420461" y="4546759"/>
            <a:ext cx="2990484" cy="607695"/>
          </a:xfrm>
          <a:prstGeom prst="rect">
            <a:avLst/>
          </a:prstGeom>
        </p:spPr>
        <p:txBody>
          <a:bodyPr wrap="square">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制定课程大纲，编写课程教材，并进行课程</a:t>
            </a:r>
            <a:r>
              <a:rPr lang="zh-CN" altLang="en-US"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开课。</a:t>
            </a:r>
            <a:endParaRPr lang="zh-CN" altLang="en-US" sz="1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3" name="矩形 42"/>
          <p:cNvSpPr/>
          <p:nvPr/>
        </p:nvSpPr>
        <p:spPr>
          <a:xfrm>
            <a:off x="7420461" y="4116385"/>
            <a:ext cx="2686734" cy="430374"/>
          </a:xfrm>
          <a:prstGeom prst="rect">
            <a:avLst/>
          </a:prstGeom>
        </p:spPr>
        <p:txBody>
          <a:bodyPr wrap="square">
            <a:spAutoFit/>
          </a:bodyPr>
          <a:lstStyle/>
          <a:p>
            <a:pPr>
              <a:lnSpc>
                <a:spcPct val="120000"/>
              </a:lnSpc>
            </a:pPr>
            <a:r>
              <a:rPr lang="zh-CN" altLang="en-US" sz="20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课程体系与教材开发</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44" name="组合 43"/>
          <p:cNvGrpSpPr/>
          <p:nvPr/>
        </p:nvGrpSpPr>
        <p:grpSpPr>
          <a:xfrm>
            <a:off x="6321817" y="2539471"/>
            <a:ext cx="555413" cy="395670"/>
            <a:chOff x="5272681" y="4393600"/>
            <a:chExt cx="555413" cy="395670"/>
          </a:xfrm>
        </p:grpSpPr>
        <p:sp>
          <p:nvSpPr>
            <p:cNvPr id="45" name="Freeform 91"/>
            <p:cNvSpPr>
              <a:spLocks noEditPoints="1"/>
            </p:cNvSpPr>
            <p:nvPr/>
          </p:nvSpPr>
          <p:spPr bwMode="auto">
            <a:xfrm>
              <a:off x="5455771" y="4442751"/>
              <a:ext cx="372323" cy="291223"/>
            </a:xfrm>
            <a:custGeom>
              <a:avLst/>
              <a:gdLst>
                <a:gd name="T0" fmla="*/ 116 w 128"/>
                <a:gd name="T1" fmla="*/ 100 h 100"/>
                <a:gd name="T2" fmla="*/ 12 w 128"/>
                <a:gd name="T3" fmla="*/ 100 h 100"/>
                <a:gd name="T4" fmla="*/ 0 w 128"/>
                <a:gd name="T5" fmla="*/ 88 h 100"/>
                <a:gd name="T6" fmla="*/ 0 w 128"/>
                <a:gd name="T7" fmla="*/ 12 h 100"/>
                <a:gd name="T8" fmla="*/ 12 w 128"/>
                <a:gd name="T9" fmla="*/ 0 h 100"/>
                <a:gd name="T10" fmla="*/ 116 w 128"/>
                <a:gd name="T11" fmla="*/ 0 h 100"/>
                <a:gd name="T12" fmla="*/ 128 w 128"/>
                <a:gd name="T13" fmla="*/ 12 h 100"/>
                <a:gd name="T14" fmla="*/ 128 w 128"/>
                <a:gd name="T15" fmla="*/ 88 h 100"/>
                <a:gd name="T16" fmla="*/ 116 w 128"/>
                <a:gd name="T17" fmla="*/ 100 h 100"/>
                <a:gd name="T18" fmla="*/ 12 w 128"/>
                <a:gd name="T19" fmla="*/ 8 h 100"/>
                <a:gd name="T20" fmla="*/ 8 w 128"/>
                <a:gd name="T21" fmla="*/ 12 h 100"/>
                <a:gd name="T22" fmla="*/ 8 w 128"/>
                <a:gd name="T23" fmla="*/ 88 h 100"/>
                <a:gd name="T24" fmla="*/ 12 w 128"/>
                <a:gd name="T25" fmla="*/ 92 h 100"/>
                <a:gd name="T26" fmla="*/ 116 w 128"/>
                <a:gd name="T27" fmla="*/ 92 h 100"/>
                <a:gd name="T28" fmla="*/ 120 w 128"/>
                <a:gd name="T29" fmla="*/ 88 h 100"/>
                <a:gd name="T30" fmla="*/ 120 w 128"/>
                <a:gd name="T31" fmla="*/ 12 h 100"/>
                <a:gd name="T32" fmla="*/ 116 w 128"/>
                <a:gd name="T33" fmla="*/ 8 h 100"/>
                <a:gd name="T34" fmla="*/ 12 w 128"/>
                <a:gd name="T35" fmla="*/ 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00">
                  <a:moveTo>
                    <a:pt x="116" y="100"/>
                  </a:moveTo>
                  <a:cubicBezTo>
                    <a:pt x="12" y="100"/>
                    <a:pt x="12" y="100"/>
                    <a:pt x="12" y="100"/>
                  </a:cubicBezTo>
                  <a:cubicBezTo>
                    <a:pt x="5" y="100"/>
                    <a:pt x="0" y="94"/>
                    <a:pt x="0" y="88"/>
                  </a:cubicBezTo>
                  <a:cubicBezTo>
                    <a:pt x="0" y="12"/>
                    <a:pt x="0" y="12"/>
                    <a:pt x="0" y="12"/>
                  </a:cubicBezTo>
                  <a:cubicBezTo>
                    <a:pt x="0" y="5"/>
                    <a:pt x="5" y="0"/>
                    <a:pt x="12" y="0"/>
                  </a:cubicBezTo>
                  <a:cubicBezTo>
                    <a:pt x="116" y="0"/>
                    <a:pt x="116" y="0"/>
                    <a:pt x="116" y="0"/>
                  </a:cubicBezTo>
                  <a:cubicBezTo>
                    <a:pt x="123" y="0"/>
                    <a:pt x="128" y="5"/>
                    <a:pt x="128" y="12"/>
                  </a:cubicBezTo>
                  <a:cubicBezTo>
                    <a:pt x="128" y="88"/>
                    <a:pt x="128" y="88"/>
                    <a:pt x="128" y="88"/>
                  </a:cubicBezTo>
                  <a:cubicBezTo>
                    <a:pt x="128" y="94"/>
                    <a:pt x="123" y="100"/>
                    <a:pt x="116" y="100"/>
                  </a:cubicBezTo>
                  <a:close/>
                  <a:moveTo>
                    <a:pt x="12" y="8"/>
                  </a:moveTo>
                  <a:cubicBezTo>
                    <a:pt x="10" y="8"/>
                    <a:pt x="8" y="10"/>
                    <a:pt x="8" y="12"/>
                  </a:cubicBezTo>
                  <a:cubicBezTo>
                    <a:pt x="8" y="88"/>
                    <a:pt x="8" y="88"/>
                    <a:pt x="8" y="88"/>
                  </a:cubicBezTo>
                  <a:cubicBezTo>
                    <a:pt x="8" y="90"/>
                    <a:pt x="10" y="92"/>
                    <a:pt x="12" y="92"/>
                  </a:cubicBezTo>
                  <a:cubicBezTo>
                    <a:pt x="116" y="92"/>
                    <a:pt x="116" y="92"/>
                    <a:pt x="116" y="92"/>
                  </a:cubicBezTo>
                  <a:cubicBezTo>
                    <a:pt x="118" y="92"/>
                    <a:pt x="120" y="90"/>
                    <a:pt x="120" y="88"/>
                  </a:cubicBezTo>
                  <a:cubicBezTo>
                    <a:pt x="120" y="12"/>
                    <a:pt x="120" y="12"/>
                    <a:pt x="120" y="12"/>
                  </a:cubicBezTo>
                  <a:cubicBezTo>
                    <a:pt x="120" y="10"/>
                    <a:pt x="118" y="8"/>
                    <a:pt x="116" y="8"/>
                  </a:cubicBezTo>
                  <a:lnTo>
                    <a:pt x="12"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92"/>
            <p:cNvSpPr>
              <a:spLocks noEditPoints="1"/>
            </p:cNvSpPr>
            <p:nvPr/>
          </p:nvSpPr>
          <p:spPr bwMode="auto">
            <a:xfrm>
              <a:off x="5490177" y="4478386"/>
              <a:ext cx="302282" cy="208894"/>
            </a:xfrm>
            <a:custGeom>
              <a:avLst/>
              <a:gdLst>
                <a:gd name="T0" fmla="*/ 100 w 104"/>
                <a:gd name="T1" fmla="*/ 72 h 72"/>
                <a:gd name="T2" fmla="*/ 4 w 104"/>
                <a:gd name="T3" fmla="*/ 72 h 72"/>
                <a:gd name="T4" fmla="*/ 0 w 104"/>
                <a:gd name="T5" fmla="*/ 68 h 72"/>
                <a:gd name="T6" fmla="*/ 0 w 104"/>
                <a:gd name="T7" fmla="*/ 4 h 72"/>
                <a:gd name="T8" fmla="*/ 4 w 104"/>
                <a:gd name="T9" fmla="*/ 0 h 72"/>
                <a:gd name="T10" fmla="*/ 100 w 104"/>
                <a:gd name="T11" fmla="*/ 0 h 72"/>
                <a:gd name="T12" fmla="*/ 104 w 104"/>
                <a:gd name="T13" fmla="*/ 4 h 72"/>
                <a:gd name="T14" fmla="*/ 104 w 104"/>
                <a:gd name="T15" fmla="*/ 68 h 72"/>
                <a:gd name="T16" fmla="*/ 100 w 104"/>
                <a:gd name="T17" fmla="*/ 72 h 72"/>
                <a:gd name="T18" fmla="*/ 8 w 104"/>
                <a:gd name="T19" fmla="*/ 64 h 72"/>
                <a:gd name="T20" fmla="*/ 96 w 104"/>
                <a:gd name="T21" fmla="*/ 64 h 72"/>
                <a:gd name="T22" fmla="*/ 96 w 104"/>
                <a:gd name="T23" fmla="*/ 8 h 72"/>
                <a:gd name="T24" fmla="*/ 8 w 104"/>
                <a:gd name="T25" fmla="*/ 8 h 72"/>
                <a:gd name="T26" fmla="*/ 8 w 104"/>
                <a:gd name="T2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72">
                  <a:moveTo>
                    <a:pt x="100" y="72"/>
                  </a:moveTo>
                  <a:cubicBezTo>
                    <a:pt x="4" y="72"/>
                    <a:pt x="4" y="72"/>
                    <a:pt x="4" y="72"/>
                  </a:cubicBezTo>
                  <a:cubicBezTo>
                    <a:pt x="2" y="72"/>
                    <a:pt x="0" y="70"/>
                    <a:pt x="0" y="68"/>
                  </a:cubicBezTo>
                  <a:cubicBezTo>
                    <a:pt x="0" y="4"/>
                    <a:pt x="0" y="4"/>
                    <a:pt x="0" y="4"/>
                  </a:cubicBezTo>
                  <a:cubicBezTo>
                    <a:pt x="0" y="2"/>
                    <a:pt x="2" y="0"/>
                    <a:pt x="4" y="0"/>
                  </a:cubicBezTo>
                  <a:cubicBezTo>
                    <a:pt x="100" y="0"/>
                    <a:pt x="100" y="0"/>
                    <a:pt x="100" y="0"/>
                  </a:cubicBezTo>
                  <a:cubicBezTo>
                    <a:pt x="102" y="0"/>
                    <a:pt x="104" y="2"/>
                    <a:pt x="104" y="4"/>
                  </a:cubicBezTo>
                  <a:cubicBezTo>
                    <a:pt x="104" y="68"/>
                    <a:pt x="104" y="68"/>
                    <a:pt x="104" y="68"/>
                  </a:cubicBezTo>
                  <a:cubicBezTo>
                    <a:pt x="104" y="70"/>
                    <a:pt x="102" y="72"/>
                    <a:pt x="100" y="72"/>
                  </a:cubicBezTo>
                  <a:close/>
                  <a:moveTo>
                    <a:pt x="8" y="64"/>
                  </a:moveTo>
                  <a:cubicBezTo>
                    <a:pt x="96" y="64"/>
                    <a:pt x="96" y="64"/>
                    <a:pt x="96" y="64"/>
                  </a:cubicBezTo>
                  <a:cubicBezTo>
                    <a:pt x="96" y="8"/>
                    <a:pt x="96" y="8"/>
                    <a:pt x="96" y="8"/>
                  </a:cubicBezTo>
                  <a:cubicBezTo>
                    <a:pt x="8" y="8"/>
                    <a:pt x="8" y="8"/>
                    <a:pt x="8" y="8"/>
                  </a:cubicBezTo>
                  <a:lnTo>
                    <a:pt x="8" y="6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93"/>
            <p:cNvSpPr/>
            <p:nvPr/>
          </p:nvSpPr>
          <p:spPr bwMode="auto">
            <a:xfrm>
              <a:off x="5557760" y="4765923"/>
              <a:ext cx="170802" cy="23347"/>
            </a:xfrm>
            <a:custGeom>
              <a:avLst/>
              <a:gdLst>
                <a:gd name="T0" fmla="*/ 55 w 59"/>
                <a:gd name="T1" fmla="*/ 8 h 8"/>
                <a:gd name="T2" fmla="*/ 4 w 59"/>
                <a:gd name="T3" fmla="*/ 8 h 8"/>
                <a:gd name="T4" fmla="*/ 0 w 59"/>
                <a:gd name="T5" fmla="*/ 4 h 8"/>
                <a:gd name="T6" fmla="*/ 4 w 59"/>
                <a:gd name="T7" fmla="*/ 0 h 8"/>
                <a:gd name="T8" fmla="*/ 55 w 59"/>
                <a:gd name="T9" fmla="*/ 0 h 8"/>
                <a:gd name="T10" fmla="*/ 59 w 59"/>
                <a:gd name="T11" fmla="*/ 4 h 8"/>
                <a:gd name="T12" fmla="*/ 55 w 5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9" h="8">
                  <a:moveTo>
                    <a:pt x="55" y="8"/>
                  </a:moveTo>
                  <a:cubicBezTo>
                    <a:pt x="4" y="8"/>
                    <a:pt x="4" y="8"/>
                    <a:pt x="4" y="8"/>
                  </a:cubicBezTo>
                  <a:cubicBezTo>
                    <a:pt x="1" y="8"/>
                    <a:pt x="0" y="6"/>
                    <a:pt x="0" y="4"/>
                  </a:cubicBezTo>
                  <a:cubicBezTo>
                    <a:pt x="0" y="2"/>
                    <a:pt x="1" y="0"/>
                    <a:pt x="4" y="0"/>
                  </a:cubicBezTo>
                  <a:cubicBezTo>
                    <a:pt x="55" y="0"/>
                    <a:pt x="55" y="0"/>
                    <a:pt x="55" y="0"/>
                  </a:cubicBezTo>
                  <a:cubicBezTo>
                    <a:pt x="57" y="0"/>
                    <a:pt x="59" y="2"/>
                    <a:pt x="59" y="4"/>
                  </a:cubicBezTo>
                  <a:cubicBezTo>
                    <a:pt x="59" y="6"/>
                    <a:pt x="57" y="8"/>
                    <a:pt x="55"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94"/>
            <p:cNvSpPr/>
            <p:nvPr/>
          </p:nvSpPr>
          <p:spPr bwMode="auto">
            <a:xfrm>
              <a:off x="5577421" y="4708170"/>
              <a:ext cx="52838" cy="81100"/>
            </a:xfrm>
            <a:custGeom>
              <a:avLst/>
              <a:gdLst>
                <a:gd name="T0" fmla="*/ 5 w 18"/>
                <a:gd name="T1" fmla="*/ 28 h 28"/>
                <a:gd name="T2" fmla="*/ 3 w 18"/>
                <a:gd name="T3" fmla="*/ 28 h 28"/>
                <a:gd name="T4" fmla="*/ 1 w 18"/>
                <a:gd name="T5" fmla="*/ 22 h 28"/>
                <a:gd name="T6" fmla="*/ 10 w 18"/>
                <a:gd name="T7" fmla="*/ 3 h 28"/>
                <a:gd name="T8" fmla="*/ 15 w 18"/>
                <a:gd name="T9" fmla="*/ 1 h 28"/>
                <a:gd name="T10" fmla="*/ 17 w 18"/>
                <a:gd name="T11" fmla="*/ 7 h 28"/>
                <a:gd name="T12" fmla="*/ 8 w 18"/>
                <a:gd name="T13" fmla="*/ 26 h 28"/>
                <a:gd name="T14" fmla="*/ 5 w 18"/>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8">
                  <a:moveTo>
                    <a:pt x="5" y="28"/>
                  </a:moveTo>
                  <a:cubicBezTo>
                    <a:pt x="4" y="28"/>
                    <a:pt x="4" y="28"/>
                    <a:pt x="3" y="28"/>
                  </a:cubicBezTo>
                  <a:cubicBezTo>
                    <a:pt x="1" y="27"/>
                    <a:pt x="0" y="24"/>
                    <a:pt x="1" y="22"/>
                  </a:cubicBezTo>
                  <a:cubicBezTo>
                    <a:pt x="10" y="3"/>
                    <a:pt x="10" y="3"/>
                    <a:pt x="10" y="3"/>
                  </a:cubicBezTo>
                  <a:cubicBezTo>
                    <a:pt x="11" y="1"/>
                    <a:pt x="13" y="0"/>
                    <a:pt x="15" y="1"/>
                  </a:cubicBezTo>
                  <a:cubicBezTo>
                    <a:pt x="17" y="2"/>
                    <a:pt x="18" y="5"/>
                    <a:pt x="17" y="7"/>
                  </a:cubicBezTo>
                  <a:cubicBezTo>
                    <a:pt x="8" y="26"/>
                    <a:pt x="8" y="26"/>
                    <a:pt x="8" y="26"/>
                  </a:cubicBezTo>
                  <a:cubicBezTo>
                    <a:pt x="8" y="27"/>
                    <a:pt x="6" y="28"/>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95"/>
            <p:cNvSpPr/>
            <p:nvPr/>
          </p:nvSpPr>
          <p:spPr bwMode="auto">
            <a:xfrm>
              <a:off x="5653606" y="4708170"/>
              <a:ext cx="51609" cy="81100"/>
            </a:xfrm>
            <a:custGeom>
              <a:avLst/>
              <a:gdLst>
                <a:gd name="T0" fmla="*/ 13 w 18"/>
                <a:gd name="T1" fmla="*/ 28 h 28"/>
                <a:gd name="T2" fmla="*/ 10 w 18"/>
                <a:gd name="T3" fmla="*/ 26 h 28"/>
                <a:gd name="T4" fmla="*/ 1 w 18"/>
                <a:gd name="T5" fmla="*/ 7 h 28"/>
                <a:gd name="T6" fmla="*/ 3 w 18"/>
                <a:gd name="T7" fmla="*/ 1 h 28"/>
                <a:gd name="T8" fmla="*/ 8 w 18"/>
                <a:gd name="T9" fmla="*/ 3 h 28"/>
                <a:gd name="T10" fmla="*/ 17 w 18"/>
                <a:gd name="T11" fmla="*/ 22 h 28"/>
                <a:gd name="T12" fmla="*/ 15 w 18"/>
                <a:gd name="T13" fmla="*/ 28 h 28"/>
                <a:gd name="T14" fmla="*/ 13 w 18"/>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8">
                  <a:moveTo>
                    <a:pt x="13" y="28"/>
                  </a:moveTo>
                  <a:cubicBezTo>
                    <a:pt x="12" y="28"/>
                    <a:pt x="10" y="27"/>
                    <a:pt x="10" y="26"/>
                  </a:cubicBezTo>
                  <a:cubicBezTo>
                    <a:pt x="1" y="7"/>
                    <a:pt x="1" y="7"/>
                    <a:pt x="1" y="7"/>
                  </a:cubicBezTo>
                  <a:cubicBezTo>
                    <a:pt x="0" y="5"/>
                    <a:pt x="1" y="2"/>
                    <a:pt x="3" y="1"/>
                  </a:cubicBezTo>
                  <a:cubicBezTo>
                    <a:pt x="5" y="0"/>
                    <a:pt x="7" y="1"/>
                    <a:pt x="8" y="3"/>
                  </a:cubicBezTo>
                  <a:cubicBezTo>
                    <a:pt x="17" y="22"/>
                    <a:pt x="17" y="22"/>
                    <a:pt x="17" y="22"/>
                  </a:cubicBezTo>
                  <a:cubicBezTo>
                    <a:pt x="18" y="24"/>
                    <a:pt x="17" y="27"/>
                    <a:pt x="15" y="28"/>
                  </a:cubicBezTo>
                  <a:cubicBezTo>
                    <a:pt x="14" y="28"/>
                    <a:pt x="14" y="28"/>
                    <a:pt x="13"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96"/>
            <p:cNvSpPr>
              <a:spLocks noEditPoints="1"/>
            </p:cNvSpPr>
            <p:nvPr/>
          </p:nvSpPr>
          <p:spPr bwMode="auto">
            <a:xfrm>
              <a:off x="5272681" y="4393600"/>
              <a:ext cx="162200" cy="395670"/>
            </a:xfrm>
            <a:custGeom>
              <a:avLst/>
              <a:gdLst>
                <a:gd name="T0" fmla="*/ 44 w 56"/>
                <a:gd name="T1" fmla="*/ 136 h 136"/>
                <a:gd name="T2" fmla="*/ 12 w 56"/>
                <a:gd name="T3" fmla="*/ 136 h 136"/>
                <a:gd name="T4" fmla="*/ 0 w 56"/>
                <a:gd name="T5" fmla="*/ 124 h 136"/>
                <a:gd name="T6" fmla="*/ 0 w 56"/>
                <a:gd name="T7" fmla="*/ 12 h 136"/>
                <a:gd name="T8" fmla="*/ 12 w 56"/>
                <a:gd name="T9" fmla="*/ 0 h 136"/>
                <a:gd name="T10" fmla="*/ 44 w 56"/>
                <a:gd name="T11" fmla="*/ 0 h 136"/>
                <a:gd name="T12" fmla="*/ 56 w 56"/>
                <a:gd name="T13" fmla="*/ 12 h 136"/>
                <a:gd name="T14" fmla="*/ 56 w 56"/>
                <a:gd name="T15" fmla="*/ 124 h 136"/>
                <a:gd name="T16" fmla="*/ 44 w 56"/>
                <a:gd name="T17" fmla="*/ 136 h 136"/>
                <a:gd name="T18" fmla="*/ 12 w 56"/>
                <a:gd name="T19" fmla="*/ 8 h 136"/>
                <a:gd name="T20" fmla="*/ 8 w 56"/>
                <a:gd name="T21" fmla="*/ 12 h 136"/>
                <a:gd name="T22" fmla="*/ 8 w 56"/>
                <a:gd name="T23" fmla="*/ 124 h 136"/>
                <a:gd name="T24" fmla="*/ 12 w 56"/>
                <a:gd name="T25" fmla="*/ 128 h 136"/>
                <a:gd name="T26" fmla="*/ 44 w 56"/>
                <a:gd name="T27" fmla="*/ 128 h 136"/>
                <a:gd name="T28" fmla="*/ 48 w 56"/>
                <a:gd name="T29" fmla="*/ 124 h 136"/>
                <a:gd name="T30" fmla="*/ 48 w 56"/>
                <a:gd name="T31" fmla="*/ 12 h 136"/>
                <a:gd name="T32" fmla="*/ 44 w 56"/>
                <a:gd name="T33" fmla="*/ 8 h 136"/>
                <a:gd name="T34" fmla="*/ 12 w 56"/>
                <a:gd name="T35"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36">
                  <a:moveTo>
                    <a:pt x="44" y="136"/>
                  </a:moveTo>
                  <a:cubicBezTo>
                    <a:pt x="12" y="136"/>
                    <a:pt x="12" y="136"/>
                    <a:pt x="12" y="136"/>
                  </a:cubicBezTo>
                  <a:cubicBezTo>
                    <a:pt x="5" y="136"/>
                    <a:pt x="0" y="131"/>
                    <a:pt x="0" y="124"/>
                  </a:cubicBezTo>
                  <a:cubicBezTo>
                    <a:pt x="0" y="12"/>
                    <a:pt x="0" y="12"/>
                    <a:pt x="0" y="12"/>
                  </a:cubicBezTo>
                  <a:cubicBezTo>
                    <a:pt x="0" y="5"/>
                    <a:pt x="5" y="0"/>
                    <a:pt x="12" y="0"/>
                  </a:cubicBezTo>
                  <a:cubicBezTo>
                    <a:pt x="44" y="0"/>
                    <a:pt x="44" y="0"/>
                    <a:pt x="44" y="0"/>
                  </a:cubicBezTo>
                  <a:cubicBezTo>
                    <a:pt x="51" y="0"/>
                    <a:pt x="56" y="5"/>
                    <a:pt x="56" y="12"/>
                  </a:cubicBezTo>
                  <a:cubicBezTo>
                    <a:pt x="56" y="124"/>
                    <a:pt x="56" y="124"/>
                    <a:pt x="56" y="124"/>
                  </a:cubicBezTo>
                  <a:cubicBezTo>
                    <a:pt x="56" y="131"/>
                    <a:pt x="51" y="136"/>
                    <a:pt x="44" y="136"/>
                  </a:cubicBezTo>
                  <a:close/>
                  <a:moveTo>
                    <a:pt x="12" y="8"/>
                  </a:moveTo>
                  <a:cubicBezTo>
                    <a:pt x="9" y="8"/>
                    <a:pt x="8" y="10"/>
                    <a:pt x="8" y="12"/>
                  </a:cubicBezTo>
                  <a:cubicBezTo>
                    <a:pt x="8" y="124"/>
                    <a:pt x="8" y="124"/>
                    <a:pt x="8" y="124"/>
                  </a:cubicBezTo>
                  <a:cubicBezTo>
                    <a:pt x="8" y="126"/>
                    <a:pt x="9" y="128"/>
                    <a:pt x="12" y="128"/>
                  </a:cubicBezTo>
                  <a:cubicBezTo>
                    <a:pt x="44" y="128"/>
                    <a:pt x="44" y="128"/>
                    <a:pt x="44" y="128"/>
                  </a:cubicBezTo>
                  <a:cubicBezTo>
                    <a:pt x="46" y="128"/>
                    <a:pt x="48" y="126"/>
                    <a:pt x="48" y="124"/>
                  </a:cubicBezTo>
                  <a:cubicBezTo>
                    <a:pt x="48" y="12"/>
                    <a:pt x="48" y="12"/>
                    <a:pt x="48" y="12"/>
                  </a:cubicBezTo>
                  <a:cubicBezTo>
                    <a:pt x="48" y="10"/>
                    <a:pt x="46" y="8"/>
                    <a:pt x="44" y="8"/>
                  </a:cubicBezTo>
                  <a:lnTo>
                    <a:pt x="12"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97"/>
            <p:cNvSpPr>
              <a:spLocks noEditPoints="1"/>
            </p:cNvSpPr>
            <p:nvPr/>
          </p:nvSpPr>
          <p:spPr bwMode="auto">
            <a:xfrm>
              <a:off x="5313231" y="4434150"/>
              <a:ext cx="81100" cy="154827"/>
            </a:xfrm>
            <a:custGeom>
              <a:avLst/>
              <a:gdLst>
                <a:gd name="T0" fmla="*/ 24 w 28"/>
                <a:gd name="T1" fmla="*/ 53 h 53"/>
                <a:gd name="T2" fmla="*/ 4 w 28"/>
                <a:gd name="T3" fmla="*/ 53 h 53"/>
                <a:gd name="T4" fmla="*/ 0 w 28"/>
                <a:gd name="T5" fmla="*/ 49 h 53"/>
                <a:gd name="T6" fmla="*/ 0 w 28"/>
                <a:gd name="T7" fmla="*/ 4 h 53"/>
                <a:gd name="T8" fmla="*/ 4 w 28"/>
                <a:gd name="T9" fmla="*/ 0 h 53"/>
                <a:gd name="T10" fmla="*/ 24 w 28"/>
                <a:gd name="T11" fmla="*/ 0 h 53"/>
                <a:gd name="T12" fmla="*/ 28 w 28"/>
                <a:gd name="T13" fmla="*/ 4 h 53"/>
                <a:gd name="T14" fmla="*/ 28 w 28"/>
                <a:gd name="T15" fmla="*/ 49 h 53"/>
                <a:gd name="T16" fmla="*/ 24 w 28"/>
                <a:gd name="T17" fmla="*/ 53 h 53"/>
                <a:gd name="T18" fmla="*/ 8 w 28"/>
                <a:gd name="T19" fmla="*/ 45 h 53"/>
                <a:gd name="T20" fmla="*/ 20 w 28"/>
                <a:gd name="T21" fmla="*/ 45 h 53"/>
                <a:gd name="T22" fmla="*/ 20 w 28"/>
                <a:gd name="T23" fmla="*/ 8 h 53"/>
                <a:gd name="T24" fmla="*/ 8 w 28"/>
                <a:gd name="T25" fmla="*/ 8 h 53"/>
                <a:gd name="T26" fmla="*/ 8 w 28"/>
                <a:gd name="T2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24" y="53"/>
                  </a:moveTo>
                  <a:cubicBezTo>
                    <a:pt x="4" y="53"/>
                    <a:pt x="4" y="53"/>
                    <a:pt x="4" y="53"/>
                  </a:cubicBezTo>
                  <a:cubicBezTo>
                    <a:pt x="1" y="53"/>
                    <a:pt x="0" y="51"/>
                    <a:pt x="0" y="49"/>
                  </a:cubicBezTo>
                  <a:cubicBezTo>
                    <a:pt x="0" y="4"/>
                    <a:pt x="0" y="4"/>
                    <a:pt x="0" y="4"/>
                  </a:cubicBezTo>
                  <a:cubicBezTo>
                    <a:pt x="0" y="2"/>
                    <a:pt x="1" y="0"/>
                    <a:pt x="4" y="0"/>
                  </a:cubicBezTo>
                  <a:cubicBezTo>
                    <a:pt x="24" y="0"/>
                    <a:pt x="24" y="0"/>
                    <a:pt x="24" y="0"/>
                  </a:cubicBezTo>
                  <a:cubicBezTo>
                    <a:pt x="27" y="0"/>
                    <a:pt x="28" y="2"/>
                    <a:pt x="28" y="4"/>
                  </a:cubicBezTo>
                  <a:cubicBezTo>
                    <a:pt x="28" y="49"/>
                    <a:pt x="28" y="49"/>
                    <a:pt x="28" y="49"/>
                  </a:cubicBezTo>
                  <a:cubicBezTo>
                    <a:pt x="28" y="51"/>
                    <a:pt x="27" y="53"/>
                    <a:pt x="24" y="53"/>
                  </a:cubicBezTo>
                  <a:close/>
                  <a:moveTo>
                    <a:pt x="8" y="45"/>
                  </a:moveTo>
                  <a:cubicBezTo>
                    <a:pt x="20" y="45"/>
                    <a:pt x="20" y="45"/>
                    <a:pt x="20" y="45"/>
                  </a:cubicBezTo>
                  <a:cubicBezTo>
                    <a:pt x="20" y="8"/>
                    <a:pt x="20" y="8"/>
                    <a:pt x="20" y="8"/>
                  </a:cubicBezTo>
                  <a:cubicBezTo>
                    <a:pt x="8" y="8"/>
                    <a:pt x="8" y="8"/>
                    <a:pt x="8" y="8"/>
                  </a:cubicBezTo>
                  <a:lnTo>
                    <a:pt x="8"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98"/>
            <p:cNvSpPr>
              <a:spLocks noEditPoints="1"/>
            </p:cNvSpPr>
            <p:nvPr/>
          </p:nvSpPr>
          <p:spPr bwMode="auto">
            <a:xfrm>
              <a:off x="5321833" y="4652874"/>
              <a:ext cx="63897" cy="63897"/>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8 h 22"/>
                <a:gd name="T12" fmla="*/ 8 w 22"/>
                <a:gd name="T13" fmla="*/ 11 h 22"/>
                <a:gd name="T14" fmla="*/ 11 w 22"/>
                <a:gd name="T15" fmla="*/ 14 h 22"/>
                <a:gd name="T16" fmla="*/ 14 w 22"/>
                <a:gd name="T17" fmla="*/ 11 h 22"/>
                <a:gd name="T18" fmla="*/ 11 w 22"/>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8"/>
                  </a:moveTo>
                  <a:cubicBezTo>
                    <a:pt x="9" y="8"/>
                    <a:pt x="8" y="9"/>
                    <a:pt x="8" y="11"/>
                  </a:cubicBezTo>
                  <a:cubicBezTo>
                    <a:pt x="8" y="13"/>
                    <a:pt x="9" y="14"/>
                    <a:pt x="11" y="14"/>
                  </a:cubicBezTo>
                  <a:cubicBezTo>
                    <a:pt x="13" y="14"/>
                    <a:pt x="14" y="13"/>
                    <a:pt x="14" y="11"/>
                  </a:cubicBezTo>
                  <a:cubicBezTo>
                    <a:pt x="14" y="9"/>
                    <a:pt x="13" y="8"/>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 name="Docer Falling Dust PPT demo"/>
          <p:cNvGrpSpPr/>
          <p:nvPr/>
        </p:nvGrpSpPr>
        <p:grpSpPr>
          <a:xfrm>
            <a:off x="4146310" y="719270"/>
            <a:ext cx="866092" cy="159410"/>
            <a:chOff x="4120775" y="626347"/>
            <a:chExt cx="866092" cy="159410"/>
          </a:xfrm>
        </p:grpSpPr>
        <p:sp>
          <p:nvSpPr>
            <p:cNvPr id="2" name="Docer Falling Dust PPT demo"/>
            <p:cNvSpPr/>
            <p:nvPr/>
          </p:nvSpPr>
          <p:spPr>
            <a:xfrm>
              <a:off x="4827457"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Docer Falling Dust PPT demo"/>
            <p:cNvSpPr/>
            <p:nvPr/>
          </p:nvSpPr>
          <p:spPr>
            <a:xfrm>
              <a:off x="4485623"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8" name="Docer Falling Dust PPT demo"/>
            <p:cNvSpPr/>
            <p:nvPr/>
          </p:nvSpPr>
          <p:spPr>
            <a:xfrm>
              <a:off x="4120775"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9" name="Docer Falling Dust PPT demo"/>
          <p:cNvGrpSpPr/>
          <p:nvPr/>
        </p:nvGrpSpPr>
        <p:grpSpPr>
          <a:xfrm>
            <a:off x="7261198" y="719270"/>
            <a:ext cx="866092" cy="159410"/>
            <a:chOff x="4120775" y="626347"/>
            <a:chExt cx="866092" cy="159410"/>
          </a:xfrm>
        </p:grpSpPr>
        <p:sp>
          <p:nvSpPr>
            <p:cNvPr id="70" name="Docer Falling Dust PPT demo"/>
            <p:cNvSpPr/>
            <p:nvPr/>
          </p:nvSpPr>
          <p:spPr>
            <a:xfrm>
              <a:off x="4827457"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1" name="Docer Falling Dust PPT demo"/>
            <p:cNvSpPr/>
            <p:nvPr/>
          </p:nvSpPr>
          <p:spPr>
            <a:xfrm>
              <a:off x="4485623"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2" name="Docer Falling Dust PPT demo"/>
            <p:cNvSpPr/>
            <p:nvPr/>
          </p:nvSpPr>
          <p:spPr>
            <a:xfrm>
              <a:off x="4120775" y="626347"/>
              <a:ext cx="159410" cy="15941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 name="椭圆 3"/>
          <p:cNvSpPr/>
          <p:nvPr/>
        </p:nvSpPr>
        <p:spPr>
          <a:xfrm>
            <a:off x="1475091" y="1967679"/>
            <a:ext cx="3730362" cy="3730362"/>
          </a:xfrm>
          <a:prstGeom prst="ellipse">
            <a:avLst/>
          </a:prstGeom>
          <a:blipFill>
            <a:blip r:embed="rId1"/>
            <a:srcRect/>
            <a:stretch>
              <a:fillRect l="-19076" t="-1362" r="-24279" b="-34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7" descr="教室 纯色填充"/>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6632" y="4331572"/>
            <a:ext cx="519778" cy="51977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0377" y="9513"/>
            <a:ext cx="12232753" cy="6858000"/>
          </a:xfrm>
          <a:prstGeom prst="rect">
            <a:avLst/>
          </a:prstGeom>
          <a:solidFill>
            <a:schemeClr val="tx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rot="10800000" flipV="1">
            <a:off x="-14933347" y="-5059346"/>
            <a:ext cx="16275765" cy="17015602"/>
          </a:xfrm>
          <a:prstGeom prst="ellipse">
            <a:avLst/>
          </a:prstGeom>
          <a:gradFill flip="none" rotWithShape="1">
            <a:gsLst>
              <a:gs pos="0">
                <a:srgbClr val="0071C2">
                  <a:alpha val="70000"/>
                </a:srgbClr>
              </a:gs>
              <a:gs pos="8000">
                <a:srgbClr val="0071C2">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弧形 9"/>
          <p:cNvSpPr/>
          <p:nvPr/>
        </p:nvSpPr>
        <p:spPr>
          <a:xfrm>
            <a:off x="-16413361" y="-6046629"/>
            <a:ext cx="18661261" cy="18951257"/>
          </a:xfrm>
          <a:prstGeom prst="arc">
            <a:avLst>
              <a:gd name="adj1" fmla="val 20263161"/>
              <a:gd name="adj2" fmla="val 1226554"/>
            </a:avLst>
          </a:prstGeom>
          <a:ln w="12700">
            <a:gradFill>
              <a:gsLst>
                <a:gs pos="100000">
                  <a:schemeClr val="accent1">
                    <a:lumMod val="5000"/>
                    <a:lumOff val="95000"/>
                    <a:alpha val="0"/>
                  </a:schemeClr>
                </a:gs>
                <a:gs pos="0">
                  <a:schemeClr val="accent1">
                    <a:lumMod val="45000"/>
                    <a:lumOff val="5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01"/>
          <p:cNvGrpSpPr/>
          <p:nvPr/>
        </p:nvGrpSpPr>
        <p:grpSpPr>
          <a:xfrm>
            <a:off x="724673" y="675828"/>
            <a:ext cx="527184" cy="527184"/>
            <a:chOff x="425558" y="325428"/>
            <a:chExt cx="942261" cy="942261"/>
          </a:xfrm>
        </p:grpSpPr>
        <p:sp>
          <p:nvSpPr>
            <p:cNvPr id="3" name="椭圆 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03"/>
          <p:cNvGrpSpPr/>
          <p:nvPr/>
        </p:nvGrpSpPr>
        <p:grpSpPr>
          <a:xfrm>
            <a:off x="707531" y="5913985"/>
            <a:ext cx="427006" cy="427006"/>
            <a:chOff x="425558" y="325428"/>
            <a:chExt cx="942261" cy="942261"/>
          </a:xfrm>
        </p:grpSpPr>
        <p:sp>
          <p:nvSpPr>
            <p:cNvPr id="9" name="椭圆 8"/>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02"/>
          <p:cNvGrpSpPr/>
          <p:nvPr/>
        </p:nvGrpSpPr>
        <p:grpSpPr>
          <a:xfrm>
            <a:off x="750908" y="2863938"/>
            <a:ext cx="1166086" cy="1166086"/>
            <a:chOff x="425558" y="325428"/>
            <a:chExt cx="942261" cy="942261"/>
          </a:xfrm>
        </p:grpSpPr>
        <p:sp>
          <p:nvSpPr>
            <p:cNvPr id="13" name="椭圆 12"/>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00"/>
          <p:cNvGrpSpPr/>
          <p:nvPr/>
        </p:nvGrpSpPr>
        <p:grpSpPr>
          <a:xfrm>
            <a:off x="-494217" y="-1787972"/>
            <a:ext cx="527184" cy="527184"/>
            <a:chOff x="425558" y="325428"/>
            <a:chExt cx="942261" cy="942261"/>
          </a:xfrm>
        </p:grpSpPr>
        <p:sp>
          <p:nvSpPr>
            <p:cNvPr id="15" name="椭圆 14"/>
            <p:cNvSpPr/>
            <p:nvPr/>
          </p:nvSpPr>
          <p:spPr>
            <a:xfrm>
              <a:off x="557321" y="457191"/>
              <a:ext cx="678734" cy="678734"/>
            </a:xfrm>
            <a:prstGeom prst="ellipse">
              <a:avLst/>
            </a:prstGeom>
            <a:gradFill flip="none" rotWithShape="1">
              <a:gsLst>
                <a:gs pos="0">
                  <a:schemeClr val="accent4">
                    <a:lumMod val="60000"/>
                    <a:lumOff val="40000"/>
                  </a:schemeClr>
                </a:gs>
                <a:gs pos="100000">
                  <a:srgbClr val="0071C2">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5558" y="325428"/>
              <a:ext cx="942261" cy="942261"/>
            </a:xfrm>
            <a:prstGeom prst="ellipse">
              <a:avLst/>
            </a:prstGeom>
            <a:no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12"/>
          <p:cNvSpPr/>
          <p:nvPr/>
        </p:nvSpPr>
        <p:spPr>
          <a:xfrm>
            <a:off x="1342419" y="2348414"/>
            <a:ext cx="2815696" cy="1098566"/>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文本框 23"/>
          <p:cNvSpPr txBox="1"/>
          <p:nvPr/>
        </p:nvSpPr>
        <p:spPr>
          <a:xfrm>
            <a:off x="2077604" y="2511257"/>
            <a:ext cx="1941030" cy="830997"/>
          </a:xfrm>
          <a:prstGeom prst="rect">
            <a:avLst/>
          </a:prstGeom>
          <a:noFill/>
        </p:spPr>
        <p:txBody>
          <a:bodyPr wrap="square" rtlCol="0">
            <a:spAutoFit/>
          </a:bodyPr>
          <a:lstStyle/>
          <a:p>
            <a:pPr algn="ctr"/>
            <a:r>
              <a:rPr lang="zh-CN" altLang="en-US" sz="2400" b="1" dirty="0">
                <a:solidFill>
                  <a:schemeClr val="bg1"/>
                </a:solidFill>
                <a:latin typeface="+mn-ea"/>
              </a:rPr>
              <a:t>硬件学习</a:t>
            </a:r>
            <a:endParaRPr lang="en-US" altLang="zh-CN" sz="2400" b="1" dirty="0">
              <a:solidFill>
                <a:schemeClr val="bg1"/>
              </a:solidFill>
              <a:latin typeface="+mn-ea"/>
            </a:endParaRPr>
          </a:p>
          <a:p>
            <a:pPr algn="ctr"/>
            <a:r>
              <a:rPr lang="zh-CN" altLang="en-US" sz="2400" b="1" dirty="0">
                <a:solidFill>
                  <a:schemeClr val="bg1"/>
                </a:solidFill>
                <a:latin typeface="+mn-ea"/>
              </a:rPr>
              <a:t>平台研发</a:t>
            </a:r>
            <a:endParaRPr lang="zh-CN" altLang="en-US" sz="2400" b="1" dirty="0">
              <a:solidFill>
                <a:schemeClr val="bg1"/>
              </a:solidFill>
              <a:latin typeface="+mn-ea"/>
            </a:endParaRPr>
          </a:p>
        </p:txBody>
      </p:sp>
      <p:pic>
        <p:nvPicPr>
          <p:cNvPr id="17" name="内容占位符 3"/>
          <p:cNvPicPr>
            <a:picLocks noChangeAspect="1"/>
          </p:cNvPicPr>
          <p:nvPr/>
        </p:nvPicPr>
        <p:blipFill>
          <a:blip r:embed="rId1"/>
          <a:srcRect l="30652"/>
          <a:stretch>
            <a:fillRect/>
          </a:stretch>
        </p:blipFill>
        <p:spPr>
          <a:xfrm>
            <a:off x="4889635" y="1585599"/>
            <a:ext cx="5356912" cy="2682156"/>
          </a:xfrm>
          <a:prstGeom prst="rect">
            <a:avLst/>
          </a:prstGeom>
        </p:spPr>
      </p:pic>
      <p:sp>
        <p:nvSpPr>
          <p:cNvPr id="18" name="!!13"/>
          <p:cNvSpPr/>
          <p:nvPr/>
        </p:nvSpPr>
        <p:spPr>
          <a:xfrm>
            <a:off x="929570" y="5641975"/>
            <a:ext cx="1264742" cy="493449"/>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11"/>
          <p:cNvSpPr/>
          <p:nvPr/>
        </p:nvSpPr>
        <p:spPr>
          <a:xfrm>
            <a:off x="988808" y="390872"/>
            <a:ext cx="1420684" cy="554291"/>
          </a:xfrm>
          <a:custGeom>
            <a:avLst/>
            <a:gdLst>
              <a:gd name="connsiteX0" fmla="*/ 0 w 2815696"/>
              <a:gd name="connsiteY0" fmla="*/ 0 h 1098566"/>
              <a:gd name="connsiteX1" fmla="*/ 2815696 w 2815696"/>
              <a:gd name="connsiteY1" fmla="*/ 0 h 1098566"/>
              <a:gd name="connsiteX2" fmla="*/ 2815696 w 2815696"/>
              <a:gd name="connsiteY2" fmla="*/ 1098566 h 1098566"/>
              <a:gd name="connsiteX3" fmla="*/ 733373 w 2815696"/>
              <a:gd name="connsiteY3" fmla="*/ 1098566 h 1098566"/>
              <a:gd name="connsiteX4" fmla="*/ 735186 w 2815696"/>
              <a:gd name="connsiteY4" fmla="*/ 1080585 h 1098566"/>
              <a:gd name="connsiteX5" fmla="*/ 67565 w 2815696"/>
              <a:gd name="connsiteY5" fmla="*/ 340770 h 1098566"/>
              <a:gd name="connsiteX6" fmla="*/ 0 w 2815696"/>
              <a:gd name="connsiteY6" fmla="*/ 337358 h 10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5696" h="1098566">
                <a:moveTo>
                  <a:pt x="0" y="0"/>
                </a:moveTo>
                <a:lnTo>
                  <a:pt x="2815696" y="0"/>
                </a:lnTo>
                <a:lnTo>
                  <a:pt x="2815696" y="1098566"/>
                </a:lnTo>
                <a:lnTo>
                  <a:pt x="733373" y="1098566"/>
                </a:lnTo>
                <a:lnTo>
                  <a:pt x="735186" y="1080585"/>
                </a:lnTo>
                <a:cubicBezTo>
                  <a:pt x="735186" y="695545"/>
                  <a:pt x="442558" y="378852"/>
                  <a:pt x="67565" y="340770"/>
                </a:cubicBezTo>
                <a:lnTo>
                  <a:pt x="0" y="337358"/>
                </a:lnTo>
                <a:close/>
              </a:path>
            </a:pathLst>
          </a:custGeom>
          <a:gradFill>
            <a:gsLst>
              <a:gs pos="0">
                <a:srgbClr val="0071C2">
                  <a:alpha val="70000"/>
                </a:srgbClr>
              </a:gs>
              <a:gs pos="100000">
                <a:srgbClr val="0071C2">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DIAGRAM_VIRTUALLY_FRAME" val="{&quot;height&quot;:423.1485039370079,&quot;left&quot;:385.01062992125986,&quot;top&quot;:57.6451968503937,&quot;width&quot;:422.0926771653543}"/>
</p:tagLst>
</file>

<file path=ppt/tags/tag10.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11.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12.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13.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14.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15.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16.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17.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18.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19.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xml><?xml version="1.0" encoding="utf-8"?>
<p:tagLst xmlns:p="http://schemas.openxmlformats.org/presentationml/2006/main">
  <p:tag name="KSO_WM_DIAGRAM_VIRTUALLY_FRAME" val="{&quot;height&quot;:423.1485039370079,&quot;left&quot;:385.01062992125986,&quot;top&quot;:57.6451968503937,&quot;width&quot;:422.0926771653543}"/>
</p:tagLst>
</file>

<file path=ppt/tags/tag20.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1.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2.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3.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4.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5.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6.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7.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8.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29.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3.xml><?xml version="1.0" encoding="utf-8"?>
<p:tagLst xmlns:p="http://schemas.openxmlformats.org/presentationml/2006/main">
  <p:tag name="KSO_WM_DIAGRAM_VIRTUALLY_FRAME" val="{&quot;height&quot;:423.1485039370079,&quot;left&quot;:385.01062992125986,&quot;top&quot;:57.6451968503937,&quot;width&quot;:422.0926771653543}"/>
</p:tagLst>
</file>

<file path=ppt/tags/tag30.xml><?xml version="1.0" encoding="utf-8"?>
<p:tagLst xmlns:p="http://schemas.openxmlformats.org/presentationml/2006/main">
  <p:tag name="KSO_WM_DIAGRAM_VIRTUALLY_FRAME" val="{&quot;height&quot;:348.493779527559,&quot;left&quot;:516.8474803149606,&quot;top&quot;:122.41543307086613,&quot;width&quot;:375.4382677165354}"/>
</p:tagLst>
</file>

<file path=ppt/tags/tag4.xml><?xml version="1.0" encoding="utf-8"?>
<p:tagLst xmlns:p="http://schemas.openxmlformats.org/presentationml/2006/main">
  <p:tag name="KSO_WM_DIAGRAM_VIRTUALLY_FRAME" val="{&quot;height&quot;:423.1485039370079,&quot;left&quot;:385.01062992125986,&quot;top&quot;:57.6451968503937,&quot;width&quot;:422.0926771653543}"/>
</p:tagLst>
</file>

<file path=ppt/tags/tag5.xml><?xml version="1.0" encoding="utf-8"?>
<p:tagLst xmlns:p="http://schemas.openxmlformats.org/presentationml/2006/main">
  <p:tag name="KSO_WM_DIAGRAM_VIRTUALLY_FRAME" val="{&quot;height&quot;:423.1485039370079,&quot;left&quot;:385.01062992125986,&quot;top&quot;:57.6451968503937,&quot;width&quot;:422.0926771653543}"/>
</p:tagLst>
</file>

<file path=ppt/tags/tag6.xml><?xml version="1.0" encoding="utf-8"?>
<p:tagLst xmlns:p="http://schemas.openxmlformats.org/presentationml/2006/main">
  <p:tag name="KSO_WM_DIAGRAM_VIRTUALLY_FRAME" val="{&quot;height&quot;:423.1485039370079,&quot;left&quot;:385.01062992125986,&quot;top&quot;:57.6451968503937,&quot;width&quot;:422.0926771653543}"/>
</p:tagLst>
</file>

<file path=ppt/tags/tag7.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8.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ags/tag9.xml><?xml version="1.0" encoding="utf-8"?>
<p:tagLst xmlns:p="http://schemas.openxmlformats.org/presentationml/2006/main">
  <p:tag name="KSO_WM_DIAGRAM_VIRTUALLY_FRAME" val="{&quot;height&quot;:265.5385826771653,&quot;left&quot;:246.25173228346458,&quot;top&quot;:142.66141732283467,&quot;width&quot;:677.783779527559}"/>
</p:tagLst>
</file>

<file path=ppt/theme/theme1.xml><?xml version="1.0" encoding="utf-8"?>
<a:theme xmlns:a="http://schemas.openxmlformats.org/drawingml/2006/main" name="Office 主题">
  <a:themeElements>
    <a:clrScheme name="自定义 273">
      <a:dk1>
        <a:sysClr val="windowText" lastClr="000000"/>
      </a:dk1>
      <a:lt1>
        <a:sysClr val="window" lastClr="FFFFFF"/>
      </a:lt1>
      <a:dk2>
        <a:srgbClr val="44546A"/>
      </a:dk2>
      <a:lt2>
        <a:srgbClr val="E7E6E6"/>
      </a:lt2>
      <a:accent1>
        <a:srgbClr val="0071C2"/>
      </a:accent1>
      <a:accent2>
        <a:srgbClr val="00AFC6"/>
      </a:accent2>
      <a:accent3>
        <a:srgbClr val="FF6D90"/>
      </a:accent3>
      <a:accent4>
        <a:srgbClr val="0071C2"/>
      </a:accent4>
      <a:accent5>
        <a:srgbClr val="00AFC6"/>
      </a:accent5>
      <a:accent6>
        <a:srgbClr val="FF6D90"/>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1494</Words>
  <Application>WPS 演示</Application>
  <PresentationFormat>宽屏</PresentationFormat>
  <Paragraphs>261</Paragraphs>
  <Slides>22</Slides>
  <Notes>35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微软雅黑</vt:lpstr>
      <vt:lpstr>思源黑体 Heavy</vt:lpstr>
      <vt:lpstr>黑体</vt:lpstr>
      <vt:lpstr>思源黑体 Medium</vt:lpstr>
      <vt:lpstr>PingFang SC</vt:lpstr>
      <vt:lpstr>Segoe Print</vt:lpstr>
      <vt:lpstr>Impact</vt:lpstr>
      <vt:lpstr>Arial Unicode MS</vt:lpstr>
      <vt:lpstr>Calibri</vt:lpstr>
      <vt:lpstr>Times New Roman</vt:lpstr>
      <vt:lpstr>汉仪旗黑X1-85W</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HL81829782</dc:creator>
  <cp:lastModifiedBy>灏宇</cp:lastModifiedBy>
  <cp:revision>116</cp:revision>
  <dcterms:created xsi:type="dcterms:W3CDTF">2021-05-28T05:53:00Z</dcterms:created>
  <dcterms:modified xsi:type="dcterms:W3CDTF">2025-06-13T03:31:07Z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KSOTemplateUUID">
    <vt:lpwstr>v1.0_mb_1o8ClUrSnflhF1gdcL91+A==</vt:lpwstr>
  </property>
  <property fmtid="{D5CDD505-2E9C-101B-9397-08002B2CF9AE}" pid="4" name="ICV">
    <vt:lpwstr>1079C3DB7742445E9A94E2BD6BF3430F_13</vt:lpwstr>
  </property>
</Properties>
</file>